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343" r:id="rId3"/>
    <p:sldId id="325" r:id="rId4"/>
    <p:sldId id="328" r:id="rId5"/>
    <p:sldId id="330" r:id="rId6"/>
    <p:sldId id="339" r:id="rId7"/>
    <p:sldId id="341" r:id="rId8"/>
    <p:sldId id="342" r:id="rId9"/>
    <p:sldId id="344" r:id="rId10"/>
    <p:sldId id="345" r:id="rId11"/>
    <p:sldId id="346" r:id="rId12"/>
    <p:sldId id="350" r:id="rId13"/>
    <p:sldId id="349" r:id="rId14"/>
    <p:sldId id="348" r:id="rId15"/>
    <p:sldId id="347" r:id="rId16"/>
    <p:sldId id="351" r:id="rId17"/>
    <p:sldId id="352" r:id="rId18"/>
    <p:sldId id="353" r:id="rId19"/>
    <p:sldId id="354" r:id="rId20"/>
    <p:sldId id="355" r:id="rId21"/>
    <p:sldId id="356" r:id="rId22"/>
    <p:sldId id="357" r:id="rId23"/>
    <p:sldId id="358" r:id="rId24"/>
    <p:sldId id="359" r:id="rId25"/>
    <p:sldId id="366" r:id="rId26"/>
    <p:sldId id="360" r:id="rId27"/>
    <p:sldId id="362" r:id="rId28"/>
    <p:sldId id="363" r:id="rId29"/>
    <p:sldId id="364" r:id="rId30"/>
    <p:sldId id="361" r:id="rId31"/>
    <p:sldId id="365"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8"/>
    <p:restoredTop sz="94674"/>
  </p:normalViewPr>
  <p:slideViewPr>
    <p:cSldViewPr snapToGrid="0" snapToObjects="1">
      <p:cViewPr varScale="1">
        <p:scale>
          <a:sx n="58" d="100"/>
          <a:sy n="58" d="100"/>
        </p:scale>
        <p:origin x="96" y="3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C2CB9E-F9B8-4243-A293-BD87924C1C8E}" type="datetimeFigureOut">
              <a:rPr lang="en-US" smtClean="0"/>
              <a:t>2/9/2017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552288-2427-CD44-8475-59E15EB158BF}" type="slidenum">
              <a:rPr lang="en-US" smtClean="0"/>
              <a:t>‹#›</a:t>
            </a:fld>
            <a:endParaRPr lang="en-US"/>
          </a:p>
        </p:txBody>
      </p:sp>
    </p:spTree>
    <p:extLst>
      <p:ext uri="{BB962C8B-B14F-4D97-AF65-F5344CB8AC3E}">
        <p14:creationId xmlns:p14="http://schemas.microsoft.com/office/powerpoint/2010/main" val="1780567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552288-2427-CD44-8475-59E15EB158BF}" type="slidenum">
              <a:rPr lang="en-US" smtClean="0"/>
              <a:t>3</a:t>
            </a:fld>
            <a:endParaRPr lang="en-US"/>
          </a:p>
        </p:txBody>
      </p:sp>
    </p:spTree>
    <p:extLst>
      <p:ext uri="{BB962C8B-B14F-4D97-AF65-F5344CB8AC3E}">
        <p14:creationId xmlns:p14="http://schemas.microsoft.com/office/powerpoint/2010/main" val="2124196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2/9/2017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smtClean="0"/>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smtClean="0"/>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smtClean="0"/>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2/9/2017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2/9/2017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2/9/2017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2/9/2017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2/9/2017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2/9/2017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smtClean="0"/>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2/9/2017</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2/9/2017</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wmf"/></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10001" y="1585627"/>
            <a:ext cx="10572000" cy="2971051"/>
          </a:xfrm>
        </p:spPr>
        <p:txBody>
          <a:bodyPr/>
          <a:lstStyle/>
          <a:p>
            <a:r>
              <a:rPr lang="en-US" dirty="0" smtClean="0"/>
              <a:t/>
            </a:r>
            <a:br>
              <a:rPr lang="en-US" dirty="0" smtClean="0"/>
            </a:br>
            <a:r>
              <a:rPr lang="en-US" dirty="0" smtClean="0"/>
              <a:t>Static Modeling:</a:t>
            </a:r>
            <a:br>
              <a:rPr lang="en-US" dirty="0" smtClean="0"/>
            </a:br>
            <a:r>
              <a:rPr lang="en-US" dirty="0" smtClean="0"/>
              <a:t>Problem Domain &amp; System Context</a:t>
            </a:r>
            <a:endParaRPr lang="en-US" dirty="0"/>
          </a:p>
        </p:txBody>
      </p:sp>
      <p:sp>
        <p:nvSpPr>
          <p:cNvPr id="3" name="Subtitle 2"/>
          <p:cNvSpPr>
            <a:spLocks noGrp="1"/>
          </p:cNvSpPr>
          <p:nvPr>
            <p:ph type="subTitle" idx="1"/>
          </p:nvPr>
        </p:nvSpPr>
        <p:spPr>
          <a:xfrm>
            <a:off x="810001" y="5280847"/>
            <a:ext cx="10572000" cy="1181598"/>
          </a:xfrm>
        </p:spPr>
        <p:txBody>
          <a:bodyPr/>
          <a:lstStyle/>
          <a:p>
            <a:r>
              <a:rPr lang="en-US" dirty="0" smtClean="0"/>
              <a:t>COMP 3700: Modeling and Design</a:t>
            </a:r>
          </a:p>
          <a:p>
            <a:r>
              <a:rPr lang="en-US" dirty="0" smtClean="0"/>
              <a:t>Thursday, February 9, 2017</a:t>
            </a:r>
            <a:endParaRPr lang="en-US" dirty="0"/>
          </a:p>
        </p:txBody>
      </p:sp>
      <p:sp>
        <p:nvSpPr>
          <p:cNvPr id="4" name="Subtitle 2"/>
          <p:cNvSpPr txBox="1">
            <a:spLocks/>
          </p:cNvSpPr>
          <p:nvPr/>
        </p:nvSpPr>
        <p:spPr>
          <a:xfrm>
            <a:off x="810001" y="6258559"/>
            <a:ext cx="10572000" cy="447041"/>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r>
              <a:rPr lang="en-US" dirty="0" err="1" smtClean="0"/>
              <a:t>Gomaa</a:t>
            </a:r>
            <a:r>
              <a:rPr lang="en-US" dirty="0" smtClean="0"/>
              <a:t>, 2011</a:t>
            </a:r>
            <a:endParaRPr lang="en-US" dirty="0"/>
          </a:p>
        </p:txBody>
      </p:sp>
    </p:spTree>
    <p:extLst>
      <p:ext uri="{BB962C8B-B14F-4D97-AF65-F5344CB8AC3E}">
        <p14:creationId xmlns:p14="http://schemas.microsoft.com/office/powerpoint/2010/main" val="4600212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526" t="25048" r="29277" b="7836"/>
          <a:stretch/>
        </p:blipFill>
        <p:spPr>
          <a:xfrm>
            <a:off x="1533379" y="1786596"/>
            <a:ext cx="9003323" cy="4909625"/>
          </a:xfrm>
          <a:prstGeom prst="rect">
            <a:avLst/>
          </a:prstGeom>
        </p:spPr>
      </p:pic>
      <p:sp>
        <p:nvSpPr>
          <p:cNvPr id="5" name="Title 1"/>
          <p:cNvSpPr>
            <a:spLocks noGrp="1"/>
          </p:cNvSpPr>
          <p:nvPr>
            <p:ph type="title"/>
          </p:nvPr>
        </p:nvSpPr>
        <p:spPr>
          <a:xfrm>
            <a:off x="810000" y="447188"/>
            <a:ext cx="10571998" cy="970450"/>
          </a:xfrm>
        </p:spPr>
        <p:txBody>
          <a:bodyPr/>
          <a:lstStyle/>
          <a:p>
            <a:r>
              <a:rPr lang="en-US" dirty="0" smtClean="0"/>
              <a:t>COMET Use Case Based Software Life Cycle Model</a:t>
            </a:r>
            <a:endParaRPr lang="en-US" dirty="0"/>
          </a:p>
        </p:txBody>
      </p:sp>
      <p:sp>
        <p:nvSpPr>
          <p:cNvPr id="2" name="Oval 1"/>
          <p:cNvSpPr/>
          <p:nvPr/>
        </p:nvSpPr>
        <p:spPr>
          <a:xfrm>
            <a:off x="4205805" y="2856322"/>
            <a:ext cx="1366886" cy="135746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27568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10000" y="447188"/>
            <a:ext cx="10571998" cy="970450"/>
          </a:xfrm>
        </p:spPr>
        <p:txBody>
          <a:bodyPr/>
          <a:lstStyle/>
          <a:p>
            <a:r>
              <a:rPr lang="en-US" dirty="0" smtClean="0"/>
              <a:t>COMET Use Case Based Software Life Cycle Model</a:t>
            </a:r>
            <a:endParaRPr lang="en-US" dirty="0"/>
          </a:p>
        </p:txBody>
      </p:sp>
      <p:grpSp>
        <p:nvGrpSpPr>
          <p:cNvPr id="3" name="Group 2"/>
          <p:cNvGrpSpPr/>
          <p:nvPr/>
        </p:nvGrpSpPr>
        <p:grpSpPr>
          <a:xfrm>
            <a:off x="5991946" y="2566946"/>
            <a:ext cx="5952404" cy="3833854"/>
            <a:chOff x="1533379" y="1786596"/>
            <a:chExt cx="9003323" cy="4909625"/>
          </a:xfrm>
        </p:grpSpPr>
        <p:pic>
          <p:nvPicPr>
            <p:cNvPr id="4" name="Picture 3"/>
            <p:cNvPicPr>
              <a:picLocks noChangeAspect="1"/>
            </p:cNvPicPr>
            <p:nvPr/>
          </p:nvPicPr>
          <p:blipFill rotWithShape="1">
            <a:blip r:embed="rId2"/>
            <a:srcRect l="1526" t="25048" r="29277" b="7836"/>
            <a:stretch/>
          </p:blipFill>
          <p:spPr>
            <a:xfrm>
              <a:off x="1533379" y="1786596"/>
              <a:ext cx="9003323" cy="4909625"/>
            </a:xfrm>
            <a:prstGeom prst="rect">
              <a:avLst/>
            </a:prstGeom>
          </p:spPr>
        </p:pic>
        <p:sp>
          <p:nvSpPr>
            <p:cNvPr id="2" name="Oval 1"/>
            <p:cNvSpPr/>
            <p:nvPr/>
          </p:nvSpPr>
          <p:spPr>
            <a:xfrm>
              <a:off x="4205805" y="2856322"/>
              <a:ext cx="1366886" cy="135746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Content Placeholder 2"/>
          <p:cNvSpPr>
            <a:spLocks noGrp="1"/>
          </p:cNvSpPr>
          <p:nvPr>
            <p:ph idx="1"/>
          </p:nvPr>
        </p:nvSpPr>
        <p:spPr>
          <a:xfrm>
            <a:off x="533400" y="2222287"/>
            <a:ext cx="5219700" cy="4178513"/>
          </a:xfrm>
        </p:spPr>
        <p:txBody>
          <a:bodyPr>
            <a:normAutofit/>
          </a:bodyPr>
          <a:lstStyle/>
          <a:p>
            <a:r>
              <a:rPr lang="en-US" dirty="0" smtClean="0"/>
              <a:t>Develop Software Requirements Model</a:t>
            </a:r>
          </a:p>
          <a:p>
            <a:pPr lvl="1"/>
            <a:r>
              <a:rPr lang="en-US" dirty="0" smtClean="0"/>
              <a:t>Develop Use Case Model (Chapter 6)</a:t>
            </a:r>
          </a:p>
          <a:p>
            <a:r>
              <a:rPr lang="en-US" dirty="0" smtClean="0"/>
              <a:t>Develop Software Analysis Model</a:t>
            </a:r>
          </a:p>
          <a:p>
            <a:pPr lvl="1"/>
            <a:r>
              <a:rPr lang="en-US" dirty="0" smtClean="0"/>
              <a:t>Develop Static model of problem domain (Chapter 7)*</a:t>
            </a:r>
          </a:p>
          <a:p>
            <a:pPr lvl="1"/>
            <a:r>
              <a:rPr lang="en-US" dirty="0" smtClean="0"/>
              <a:t>Structure system into objects (Chapter 8)</a:t>
            </a:r>
          </a:p>
          <a:p>
            <a:pPr lvl="1"/>
            <a:r>
              <a:rPr lang="en-US" dirty="0" smtClean="0"/>
              <a:t>Develop </a:t>
            </a:r>
            <a:r>
              <a:rPr lang="en-US" dirty="0" err="1" smtClean="0"/>
              <a:t>statecharts</a:t>
            </a:r>
            <a:r>
              <a:rPr lang="en-US" dirty="0" smtClean="0"/>
              <a:t> for state dependent objects (Chapter 10)</a:t>
            </a:r>
          </a:p>
          <a:p>
            <a:pPr lvl="1"/>
            <a:r>
              <a:rPr lang="en-US" dirty="0" smtClean="0"/>
              <a:t>Develop object interaction diagrams for each use case (Chapter 9, 11)</a:t>
            </a:r>
          </a:p>
        </p:txBody>
      </p:sp>
    </p:spTree>
    <p:extLst>
      <p:ext uri="{BB962C8B-B14F-4D97-AF65-F5344CB8AC3E}">
        <p14:creationId xmlns:p14="http://schemas.microsoft.com/office/powerpoint/2010/main" val="19070473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Modeling</a:t>
            </a:r>
            <a:endParaRPr lang="en-US" dirty="0"/>
          </a:p>
        </p:txBody>
      </p:sp>
      <p:sp>
        <p:nvSpPr>
          <p:cNvPr id="3" name="Content Placeholder 2"/>
          <p:cNvSpPr>
            <a:spLocks noGrp="1"/>
          </p:cNvSpPr>
          <p:nvPr>
            <p:ph idx="1"/>
          </p:nvPr>
        </p:nvSpPr>
        <p:spPr/>
        <p:txBody>
          <a:bodyPr/>
          <a:lstStyle/>
          <a:p>
            <a:r>
              <a:rPr lang="en-US" dirty="0" smtClean="0"/>
              <a:t>Represents the static structure of system</a:t>
            </a:r>
          </a:p>
          <a:p>
            <a:r>
              <a:rPr lang="en-US" dirty="0" smtClean="0"/>
              <a:t>Based on information (Entity-Relationship modeling)</a:t>
            </a:r>
          </a:p>
          <a:p>
            <a:r>
              <a:rPr lang="en-US" dirty="0" smtClean="0"/>
              <a:t>Static Modeling</a:t>
            </a:r>
          </a:p>
          <a:p>
            <a:pPr lvl="1"/>
            <a:r>
              <a:rPr lang="en-US" dirty="0" smtClean="0"/>
              <a:t>In object-oriented (OO) Analysis Modeling</a:t>
            </a:r>
          </a:p>
          <a:p>
            <a:pPr lvl="2"/>
            <a:r>
              <a:rPr lang="en-US" dirty="0" smtClean="0"/>
              <a:t>Defines classes in system</a:t>
            </a:r>
          </a:p>
          <a:p>
            <a:pPr lvl="2"/>
            <a:r>
              <a:rPr lang="en-US" dirty="0" smtClean="0"/>
              <a:t>Defines attributes of classes</a:t>
            </a:r>
          </a:p>
          <a:p>
            <a:pPr lvl="2"/>
            <a:r>
              <a:rPr lang="en-US" dirty="0" smtClean="0"/>
              <a:t>Defines relationships between classes</a:t>
            </a:r>
          </a:p>
          <a:p>
            <a:pPr lvl="1"/>
            <a:r>
              <a:rPr lang="en-US" dirty="0" smtClean="0"/>
              <a:t>In OO Design Modeling</a:t>
            </a:r>
          </a:p>
          <a:p>
            <a:pPr lvl="2"/>
            <a:r>
              <a:rPr lang="en-US" dirty="0" smtClean="0"/>
              <a:t>Defines operations of each class</a:t>
            </a:r>
            <a:endParaRPr lang="en-US" dirty="0"/>
          </a:p>
        </p:txBody>
      </p:sp>
    </p:spTree>
    <p:extLst>
      <p:ext uri="{BB962C8B-B14F-4D97-AF65-F5344CB8AC3E}">
        <p14:creationId xmlns:p14="http://schemas.microsoft.com/office/powerpoint/2010/main" val="14375797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Modeling</a:t>
            </a:r>
            <a:endParaRPr lang="en-US" dirty="0"/>
          </a:p>
        </p:txBody>
      </p:sp>
      <p:sp>
        <p:nvSpPr>
          <p:cNvPr id="3" name="Content Placeholder 2"/>
          <p:cNvSpPr>
            <a:spLocks noGrp="1"/>
          </p:cNvSpPr>
          <p:nvPr>
            <p:ph idx="1"/>
          </p:nvPr>
        </p:nvSpPr>
        <p:spPr>
          <a:xfrm>
            <a:off x="818712" y="2222287"/>
            <a:ext cx="10554574" cy="4277904"/>
          </a:xfrm>
        </p:spPr>
        <p:txBody>
          <a:bodyPr>
            <a:normAutofit/>
          </a:bodyPr>
          <a:lstStyle/>
          <a:p>
            <a:r>
              <a:rPr lang="en-US" dirty="0" smtClean="0"/>
              <a:t>Defines structural relationships between classes</a:t>
            </a:r>
          </a:p>
          <a:p>
            <a:pPr lvl="1"/>
            <a:r>
              <a:rPr lang="en-US" dirty="0" smtClean="0"/>
              <a:t>Depict classes and their relationships on class diagrams</a:t>
            </a:r>
          </a:p>
          <a:p>
            <a:r>
              <a:rPr lang="en-US" dirty="0" smtClean="0"/>
              <a:t>Relationships between classes</a:t>
            </a:r>
          </a:p>
          <a:p>
            <a:pPr lvl="1"/>
            <a:r>
              <a:rPr lang="en-US" dirty="0" smtClean="0"/>
              <a:t>Associations</a:t>
            </a:r>
          </a:p>
          <a:p>
            <a:pPr lvl="1"/>
            <a:r>
              <a:rPr lang="en-US" dirty="0" smtClean="0"/>
              <a:t>Composition/Aggregation</a:t>
            </a:r>
          </a:p>
          <a:p>
            <a:pPr lvl="1"/>
            <a:r>
              <a:rPr lang="en-US" dirty="0" smtClean="0"/>
              <a:t>Generalization/Specialization</a:t>
            </a:r>
          </a:p>
          <a:p>
            <a:r>
              <a:rPr lang="en-US" dirty="0" smtClean="0"/>
              <a:t>Static Modeling during Analysis</a:t>
            </a:r>
          </a:p>
          <a:p>
            <a:pPr lvl="1"/>
            <a:r>
              <a:rPr lang="en-US" dirty="0" smtClean="0"/>
              <a:t>System Context Class Diagram**</a:t>
            </a:r>
          </a:p>
          <a:p>
            <a:pPr lvl="2"/>
            <a:r>
              <a:rPr lang="en-US" dirty="0" smtClean="0"/>
              <a:t>Depict external classes and system boundary</a:t>
            </a:r>
          </a:p>
          <a:p>
            <a:pPr lvl="1"/>
            <a:r>
              <a:rPr lang="en-US" dirty="0" smtClean="0"/>
              <a:t>Static Modeling of Entity classes</a:t>
            </a:r>
          </a:p>
          <a:p>
            <a:pPr lvl="2"/>
            <a:r>
              <a:rPr lang="en-US" dirty="0" smtClean="0"/>
              <a:t>Persistent classes that store data</a:t>
            </a:r>
            <a:endParaRPr lang="en-US" dirty="0"/>
          </a:p>
        </p:txBody>
      </p:sp>
      <p:pic>
        <p:nvPicPr>
          <p:cNvPr id="4" name="Picture 3"/>
          <p:cNvPicPr>
            <a:picLocks noChangeAspect="1"/>
          </p:cNvPicPr>
          <p:nvPr/>
        </p:nvPicPr>
        <p:blipFill rotWithShape="1">
          <a:blip r:embed="rId2"/>
          <a:srcRect l="58149" t="30027" r="7323" b="23777"/>
          <a:stretch/>
        </p:blipFill>
        <p:spPr>
          <a:xfrm>
            <a:off x="7374835" y="2671587"/>
            <a:ext cx="4492488" cy="3379304"/>
          </a:xfrm>
          <a:prstGeom prst="rect">
            <a:avLst/>
          </a:prstGeom>
        </p:spPr>
      </p:pic>
    </p:spTree>
    <p:extLst>
      <p:ext uri="{BB962C8B-B14F-4D97-AF65-F5344CB8AC3E}">
        <p14:creationId xmlns:p14="http://schemas.microsoft.com/office/powerpoint/2010/main" val="15295920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Concepts – Objects and Classes</a:t>
            </a:r>
            <a:endParaRPr lang="en-US" dirty="0"/>
          </a:p>
        </p:txBody>
      </p:sp>
      <p:sp>
        <p:nvSpPr>
          <p:cNvPr id="3" name="Content Placeholder 2"/>
          <p:cNvSpPr>
            <a:spLocks noGrp="1"/>
          </p:cNvSpPr>
          <p:nvPr>
            <p:ph idx="1"/>
          </p:nvPr>
        </p:nvSpPr>
        <p:spPr>
          <a:xfrm>
            <a:off x="495300" y="2222287"/>
            <a:ext cx="6501848" cy="4330913"/>
          </a:xfrm>
        </p:spPr>
        <p:txBody>
          <a:bodyPr>
            <a:normAutofit/>
          </a:bodyPr>
          <a:lstStyle/>
          <a:p>
            <a:r>
              <a:rPr lang="en-US" dirty="0" smtClean="0"/>
              <a:t>Objects represent “things” in real world</a:t>
            </a:r>
          </a:p>
          <a:p>
            <a:pPr lvl="1"/>
            <a:r>
              <a:rPr lang="en-US" dirty="0" smtClean="0"/>
              <a:t>Provide an understanding of the real world</a:t>
            </a:r>
          </a:p>
          <a:p>
            <a:pPr lvl="1"/>
            <a:r>
              <a:rPr lang="en-US" dirty="0" smtClean="0"/>
              <a:t>Form the basis for a computer solution</a:t>
            </a:r>
          </a:p>
          <a:p>
            <a:r>
              <a:rPr lang="en-US" dirty="0" smtClean="0"/>
              <a:t>An object (object instance) is a single “thing”</a:t>
            </a:r>
          </a:p>
          <a:p>
            <a:pPr lvl="1"/>
            <a:r>
              <a:rPr lang="en-US" dirty="0" smtClean="0"/>
              <a:t>For example: an account, an employee</a:t>
            </a:r>
          </a:p>
          <a:p>
            <a:r>
              <a:rPr lang="en-US" dirty="0" smtClean="0"/>
              <a:t>A class (object class) is a collection of objects with the same characteristics</a:t>
            </a:r>
          </a:p>
          <a:p>
            <a:pPr lvl="1"/>
            <a:r>
              <a:rPr lang="en-US" dirty="0" smtClean="0"/>
              <a:t>For example: account, employee</a:t>
            </a:r>
          </a:p>
          <a:p>
            <a:r>
              <a:rPr lang="en-US" dirty="0" smtClean="0"/>
              <a:t>Attribute</a:t>
            </a:r>
            <a:r>
              <a:rPr lang="en-US" dirty="0"/>
              <a:t> </a:t>
            </a:r>
            <a:r>
              <a:rPr lang="en-US" dirty="0" smtClean="0"/>
              <a:t>is a data value held by object in class</a:t>
            </a:r>
          </a:p>
          <a:p>
            <a:pPr lvl="1"/>
            <a:r>
              <a:rPr lang="en-US" dirty="0" smtClean="0"/>
              <a:t>For example: account number, balance</a:t>
            </a:r>
          </a:p>
        </p:txBody>
      </p:sp>
      <p:pic>
        <p:nvPicPr>
          <p:cNvPr id="4" name="Picture 3"/>
          <p:cNvPicPr>
            <a:picLocks noChangeAspect="1"/>
          </p:cNvPicPr>
          <p:nvPr/>
        </p:nvPicPr>
        <p:blipFill rotWithShape="1">
          <a:blip r:embed="rId2"/>
          <a:srcRect l="58148" t="28668" r="9615" b="31929"/>
          <a:stretch/>
        </p:blipFill>
        <p:spPr>
          <a:xfrm>
            <a:off x="7374835" y="2946569"/>
            <a:ext cx="4194314" cy="2882348"/>
          </a:xfrm>
          <a:prstGeom prst="rect">
            <a:avLst/>
          </a:prstGeom>
        </p:spPr>
      </p:pic>
    </p:spTree>
    <p:extLst>
      <p:ext uri="{BB962C8B-B14F-4D97-AF65-F5344CB8AC3E}">
        <p14:creationId xmlns:p14="http://schemas.microsoft.com/office/powerpoint/2010/main" val="4738754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Associations</a:t>
            </a:r>
            <a:endParaRPr lang="en-US" dirty="0"/>
          </a:p>
        </p:txBody>
      </p:sp>
      <p:sp>
        <p:nvSpPr>
          <p:cNvPr id="3" name="Content Placeholder 2"/>
          <p:cNvSpPr>
            <a:spLocks noGrp="1"/>
          </p:cNvSpPr>
          <p:nvPr>
            <p:ph idx="1"/>
          </p:nvPr>
        </p:nvSpPr>
        <p:spPr>
          <a:xfrm>
            <a:off x="818712" y="2222287"/>
            <a:ext cx="10554574" cy="4297783"/>
          </a:xfrm>
        </p:spPr>
        <p:txBody>
          <a:bodyPr>
            <a:normAutofit/>
          </a:bodyPr>
          <a:lstStyle/>
          <a:p>
            <a:r>
              <a:rPr lang="en-US" dirty="0" smtClean="0"/>
              <a:t>Association is</a:t>
            </a:r>
          </a:p>
          <a:p>
            <a:pPr lvl="1"/>
            <a:r>
              <a:rPr lang="en-US" dirty="0" smtClean="0"/>
              <a:t>Static, structural relationship between classes</a:t>
            </a:r>
          </a:p>
          <a:p>
            <a:pPr lvl="1"/>
            <a:r>
              <a:rPr lang="en-US" dirty="0" smtClean="0"/>
              <a:t>For example: Employee </a:t>
            </a:r>
            <a:r>
              <a:rPr lang="en-US" u="sng" dirty="0" smtClean="0"/>
              <a:t>works in </a:t>
            </a:r>
            <a:r>
              <a:rPr lang="en-US" dirty="0" smtClean="0"/>
              <a:t>Department</a:t>
            </a:r>
          </a:p>
          <a:p>
            <a:r>
              <a:rPr lang="en-US" dirty="0" smtClean="0"/>
              <a:t>Multiplicity of Associations</a:t>
            </a:r>
          </a:p>
          <a:p>
            <a:pPr lvl="1"/>
            <a:r>
              <a:rPr lang="en-US" dirty="0" smtClean="0"/>
              <a:t>Specifies how many instances of one class may relate to a single instance of another class</a:t>
            </a:r>
          </a:p>
          <a:p>
            <a:pPr lvl="1"/>
            <a:r>
              <a:rPr lang="en-US" dirty="0" smtClean="0"/>
              <a:t>1-1 association (Company </a:t>
            </a:r>
            <a:r>
              <a:rPr lang="en-US" u="sng" dirty="0" smtClean="0"/>
              <a:t>has</a:t>
            </a:r>
            <a:r>
              <a:rPr lang="en-US" dirty="0" smtClean="0"/>
              <a:t> President)</a:t>
            </a:r>
          </a:p>
          <a:p>
            <a:pPr lvl="1"/>
            <a:r>
              <a:rPr lang="en-US" dirty="0" smtClean="0"/>
              <a:t>1 – many association (Bank </a:t>
            </a:r>
            <a:r>
              <a:rPr lang="en-US" u="sng" dirty="0" smtClean="0"/>
              <a:t>manages</a:t>
            </a:r>
            <a:r>
              <a:rPr lang="en-US" dirty="0" smtClean="0"/>
              <a:t> Account)</a:t>
            </a:r>
          </a:p>
          <a:p>
            <a:pPr lvl="1"/>
            <a:r>
              <a:rPr lang="en-US" dirty="0" smtClean="0"/>
              <a:t>Numerically specified association (Car </a:t>
            </a:r>
            <a:r>
              <a:rPr lang="en-US" u="sng" dirty="0" smtClean="0"/>
              <a:t>has</a:t>
            </a:r>
            <a:r>
              <a:rPr lang="en-US" dirty="0" smtClean="0"/>
              <a:t> 2,4 Door)</a:t>
            </a:r>
          </a:p>
          <a:p>
            <a:pPr lvl="1"/>
            <a:r>
              <a:rPr lang="en-US" dirty="0" smtClean="0"/>
              <a:t>Optional association (0 or 1 – Customer </a:t>
            </a:r>
            <a:r>
              <a:rPr lang="en-US" u="sng" dirty="0" smtClean="0"/>
              <a:t>owns</a:t>
            </a:r>
            <a:r>
              <a:rPr lang="en-US" dirty="0" smtClean="0"/>
              <a:t> Debit Card)</a:t>
            </a:r>
          </a:p>
          <a:p>
            <a:pPr lvl="1"/>
            <a:r>
              <a:rPr lang="en-US" dirty="0" smtClean="0"/>
              <a:t>Optional association (0, 1, or many – Customer </a:t>
            </a:r>
            <a:r>
              <a:rPr lang="en-US" u="sng" dirty="0" smtClean="0"/>
              <a:t>owns</a:t>
            </a:r>
            <a:r>
              <a:rPr lang="en-US" dirty="0" smtClean="0"/>
              <a:t> Credit Card)</a:t>
            </a:r>
          </a:p>
          <a:p>
            <a:pPr lvl="1"/>
            <a:r>
              <a:rPr lang="en-US" dirty="0" smtClean="0"/>
              <a:t>Many-to-many association (Course </a:t>
            </a:r>
            <a:r>
              <a:rPr lang="en-US" u="sng" dirty="0" smtClean="0"/>
              <a:t>ha</a:t>
            </a:r>
            <a:r>
              <a:rPr lang="en-US" dirty="0" smtClean="0"/>
              <a:t>s Student or Student </a:t>
            </a:r>
            <a:r>
              <a:rPr lang="en-US" u="sng" dirty="0" smtClean="0"/>
              <a:t>attends</a:t>
            </a:r>
            <a:r>
              <a:rPr lang="en-US" dirty="0" smtClean="0"/>
              <a:t> Course)</a:t>
            </a:r>
            <a:endParaRPr lang="en-US" dirty="0"/>
          </a:p>
        </p:txBody>
      </p:sp>
    </p:spTree>
    <p:extLst>
      <p:ext uri="{BB962C8B-B14F-4D97-AF65-F5344CB8AC3E}">
        <p14:creationId xmlns:p14="http://schemas.microsoft.com/office/powerpoint/2010/main" val="8243391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Associations</a:t>
            </a:r>
            <a:endParaRPr lang="en-US" dirty="0"/>
          </a:p>
        </p:txBody>
      </p:sp>
      <p:sp>
        <p:nvSpPr>
          <p:cNvPr id="3" name="Content Placeholder 2"/>
          <p:cNvSpPr>
            <a:spLocks noGrp="1"/>
          </p:cNvSpPr>
          <p:nvPr>
            <p:ph idx="1"/>
          </p:nvPr>
        </p:nvSpPr>
        <p:spPr>
          <a:xfrm>
            <a:off x="500660" y="2248601"/>
            <a:ext cx="3315966" cy="679939"/>
          </a:xfrm>
        </p:spPr>
        <p:txBody>
          <a:bodyPr/>
          <a:lstStyle/>
          <a:p>
            <a:pPr algn="ctr"/>
            <a:r>
              <a:rPr lang="en-US" dirty="0" smtClean="0"/>
              <a:t>One-to-one association</a:t>
            </a:r>
            <a:endParaRPr lang="en-US" dirty="0"/>
          </a:p>
        </p:txBody>
      </p:sp>
      <p:pic>
        <p:nvPicPr>
          <p:cNvPr id="4" name="Picture 3"/>
          <p:cNvPicPr>
            <a:picLocks noChangeAspect="1"/>
          </p:cNvPicPr>
          <p:nvPr/>
        </p:nvPicPr>
        <p:blipFill rotWithShape="1">
          <a:blip r:embed="rId2"/>
          <a:srcRect l="62731" t="28940" r="9310" b="25407"/>
          <a:stretch/>
        </p:blipFill>
        <p:spPr>
          <a:xfrm>
            <a:off x="339782" y="3072943"/>
            <a:ext cx="3637722" cy="3339548"/>
          </a:xfrm>
          <a:prstGeom prst="rect">
            <a:avLst/>
          </a:prstGeom>
        </p:spPr>
      </p:pic>
      <p:pic>
        <p:nvPicPr>
          <p:cNvPr id="5" name="Picture 4"/>
          <p:cNvPicPr>
            <a:picLocks noChangeAspect="1"/>
          </p:cNvPicPr>
          <p:nvPr/>
        </p:nvPicPr>
        <p:blipFill rotWithShape="1">
          <a:blip r:embed="rId3"/>
          <a:srcRect l="62732" t="21331" r="10074" b="36277"/>
          <a:stretch/>
        </p:blipFill>
        <p:spPr>
          <a:xfrm>
            <a:off x="4500574" y="3163859"/>
            <a:ext cx="3538331" cy="3101009"/>
          </a:xfrm>
          <a:prstGeom prst="rect">
            <a:avLst/>
          </a:prstGeom>
        </p:spPr>
      </p:pic>
      <p:sp>
        <p:nvSpPr>
          <p:cNvPr id="6" name="Content Placeholder 2"/>
          <p:cNvSpPr txBox="1">
            <a:spLocks/>
          </p:cNvSpPr>
          <p:nvPr/>
        </p:nvSpPr>
        <p:spPr>
          <a:xfrm>
            <a:off x="4500574" y="2247422"/>
            <a:ext cx="3427148" cy="679939"/>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gn="ctr"/>
            <a:r>
              <a:rPr lang="en-US" dirty="0" smtClean="0"/>
              <a:t>One-to-many association</a:t>
            </a:r>
            <a:endParaRPr lang="en-US" dirty="0"/>
          </a:p>
        </p:txBody>
      </p:sp>
      <p:pic>
        <p:nvPicPr>
          <p:cNvPr id="7" name="Picture 6"/>
          <p:cNvPicPr>
            <a:picLocks noChangeAspect="1"/>
          </p:cNvPicPr>
          <p:nvPr/>
        </p:nvPicPr>
        <p:blipFill rotWithShape="1">
          <a:blip r:embed="rId4"/>
          <a:srcRect l="63037" t="18886" r="11144" b="36821"/>
          <a:stretch/>
        </p:blipFill>
        <p:spPr>
          <a:xfrm>
            <a:off x="8525921" y="3094284"/>
            <a:ext cx="3359427" cy="3240157"/>
          </a:xfrm>
          <a:prstGeom prst="rect">
            <a:avLst/>
          </a:prstGeom>
        </p:spPr>
      </p:pic>
      <p:sp>
        <p:nvSpPr>
          <p:cNvPr id="8" name="Content Placeholder 2"/>
          <p:cNvSpPr txBox="1">
            <a:spLocks/>
          </p:cNvSpPr>
          <p:nvPr/>
        </p:nvSpPr>
        <p:spPr>
          <a:xfrm>
            <a:off x="8492060" y="2218209"/>
            <a:ext cx="3427148" cy="679939"/>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gn="ctr"/>
            <a:r>
              <a:rPr lang="en-US" dirty="0" smtClean="0"/>
              <a:t>Numerical specified association</a:t>
            </a:r>
            <a:endParaRPr lang="en-US" dirty="0"/>
          </a:p>
        </p:txBody>
      </p:sp>
    </p:spTree>
    <p:extLst>
      <p:ext uri="{BB962C8B-B14F-4D97-AF65-F5344CB8AC3E}">
        <p14:creationId xmlns:p14="http://schemas.microsoft.com/office/powerpoint/2010/main" val="14862761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Associations</a:t>
            </a:r>
            <a:endParaRPr lang="en-US" dirty="0"/>
          </a:p>
        </p:txBody>
      </p:sp>
      <p:sp>
        <p:nvSpPr>
          <p:cNvPr id="3" name="Content Placeholder 2"/>
          <p:cNvSpPr>
            <a:spLocks noGrp="1"/>
          </p:cNvSpPr>
          <p:nvPr>
            <p:ph idx="1"/>
          </p:nvPr>
        </p:nvSpPr>
        <p:spPr>
          <a:xfrm>
            <a:off x="500660" y="2248601"/>
            <a:ext cx="3315966" cy="679939"/>
          </a:xfrm>
        </p:spPr>
        <p:txBody>
          <a:bodyPr/>
          <a:lstStyle/>
          <a:p>
            <a:pPr algn="ctr"/>
            <a:r>
              <a:rPr lang="en-US" dirty="0" smtClean="0"/>
              <a:t>Optional (0 or 1) association</a:t>
            </a:r>
            <a:endParaRPr lang="en-US" dirty="0"/>
          </a:p>
        </p:txBody>
      </p:sp>
      <p:sp>
        <p:nvSpPr>
          <p:cNvPr id="6" name="Content Placeholder 2"/>
          <p:cNvSpPr txBox="1">
            <a:spLocks/>
          </p:cNvSpPr>
          <p:nvPr/>
        </p:nvSpPr>
        <p:spPr>
          <a:xfrm>
            <a:off x="4500574" y="2247422"/>
            <a:ext cx="3427148" cy="679939"/>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gn="ctr"/>
            <a:r>
              <a:rPr lang="en-US" dirty="0" smtClean="0"/>
              <a:t>Optional (0, 1, or many) association</a:t>
            </a:r>
            <a:endParaRPr lang="en-US" dirty="0"/>
          </a:p>
        </p:txBody>
      </p:sp>
      <p:sp>
        <p:nvSpPr>
          <p:cNvPr id="8" name="Content Placeholder 2"/>
          <p:cNvSpPr txBox="1">
            <a:spLocks/>
          </p:cNvSpPr>
          <p:nvPr/>
        </p:nvSpPr>
        <p:spPr>
          <a:xfrm>
            <a:off x="8492060" y="2218209"/>
            <a:ext cx="3427148" cy="679939"/>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gn="ctr"/>
            <a:r>
              <a:rPr lang="en-US" dirty="0" smtClean="0"/>
              <a:t>Numerical specified association</a:t>
            </a:r>
            <a:endParaRPr lang="en-US" dirty="0"/>
          </a:p>
        </p:txBody>
      </p:sp>
      <p:pic>
        <p:nvPicPr>
          <p:cNvPr id="9" name="Picture 8"/>
          <p:cNvPicPr>
            <a:picLocks noChangeAspect="1"/>
          </p:cNvPicPr>
          <p:nvPr/>
        </p:nvPicPr>
        <p:blipFill rotWithShape="1">
          <a:blip r:embed="rId2"/>
          <a:srcRect l="62732" t="28396" r="11143" b="26767"/>
          <a:stretch/>
        </p:blipFill>
        <p:spPr>
          <a:xfrm>
            <a:off x="459051" y="3094284"/>
            <a:ext cx="3399183" cy="3279913"/>
          </a:xfrm>
          <a:prstGeom prst="rect">
            <a:avLst/>
          </a:prstGeom>
        </p:spPr>
      </p:pic>
      <p:pic>
        <p:nvPicPr>
          <p:cNvPr id="10" name="Picture 9"/>
          <p:cNvPicPr>
            <a:picLocks noChangeAspect="1"/>
          </p:cNvPicPr>
          <p:nvPr/>
        </p:nvPicPr>
        <p:blipFill rotWithShape="1">
          <a:blip r:embed="rId3"/>
          <a:srcRect l="62120" t="25951" r="7324" b="27853"/>
          <a:stretch/>
        </p:blipFill>
        <p:spPr>
          <a:xfrm>
            <a:off x="4226322" y="3044588"/>
            <a:ext cx="3975652" cy="3379304"/>
          </a:xfrm>
          <a:prstGeom prst="rect">
            <a:avLst/>
          </a:prstGeom>
        </p:spPr>
      </p:pic>
      <p:pic>
        <p:nvPicPr>
          <p:cNvPr id="11" name="Picture 10"/>
          <p:cNvPicPr>
            <a:picLocks noChangeAspect="1"/>
          </p:cNvPicPr>
          <p:nvPr/>
        </p:nvPicPr>
        <p:blipFill rotWithShape="1">
          <a:blip r:embed="rId4"/>
          <a:srcRect l="62426" t="26494" r="14810" b="29484"/>
          <a:stretch/>
        </p:blipFill>
        <p:spPr>
          <a:xfrm>
            <a:off x="8724703" y="3094284"/>
            <a:ext cx="2961861" cy="3220279"/>
          </a:xfrm>
          <a:prstGeom prst="rect">
            <a:avLst/>
          </a:prstGeom>
        </p:spPr>
      </p:pic>
    </p:spTree>
    <p:extLst>
      <p:ext uri="{BB962C8B-B14F-4D97-AF65-F5344CB8AC3E}">
        <p14:creationId xmlns:p14="http://schemas.microsoft.com/office/powerpoint/2010/main" val="11833631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Association Class</a:t>
            </a:r>
            <a:endParaRPr lang="en-US" dirty="0"/>
          </a:p>
        </p:txBody>
      </p:sp>
      <p:sp>
        <p:nvSpPr>
          <p:cNvPr id="3" name="Content Placeholder 2"/>
          <p:cNvSpPr>
            <a:spLocks noGrp="1"/>
          </p:cNvSpPr>
          <p:nvPr>
            <p:ph idx="1"/>
          </p:nvPr>
        </p:nvSpPr>
        <p:spPr>
          <a:xfrm>
            <a:off x="818712" y="2222287"/>
            <a:ext cx="6476610" cy="4297783"/>
          </a:xfrm>
        </p:spPr>
        <p:txBody>
          <a:bodyPr>
            <a:normAutofit/>
          </a:bodyPr>
          <a:lstStyle/>
          <a:p>
            <a:r>
              <a:rPr lang="en-US" dirty="0" smtClean="0"/>
              <a:t>Class to model association between two or more classes</a:t>
            </a:r>
          </a:p>
          <a:p>
            <a:pPr lvl="1"/>
            <a:r>
              <a:rPr lang="en-US" dirty="0" smtClean="0"/>
              <a:t>Usually for many-to-many associations</a:t>
            </a:r>
          </a:p>
          <a:p>
            <a:pPr lvl="1"/>
            <a:r>
              <a:rPr lang="en-US" dirty="0" smtClean="0"/>
              <a:t>Attributes of Association Class</a:t>
            </a:r>
          </a:p>
          <a:p>
            <a:pPr lvl="2"/>
            <a:r>
              <a:rPr lang="en-US" dirty="0" smtClean="0"/>
              <a:t>Attributes of association</a:t>
            </a:r>
          </a:p>
          <a:p>
            <a:pPr lvl="1"/>
            <a:r>
              <a:rPr lang="en-US" dirty="0" smtClean="0"/>
              <a:t>For example: Many-to-many association between</a:t>
            </a:r>
          </a:p>
          <a:p>
            <a:pPr lvl="2"/>
            <a:r>
              <a:rPr lang="en-US" dirty="0" smtClean="0"/>
              <a:t>Project and Employee classes</a:t>
            </a:r>
          </a:p>
          <a:p>
            <a:pPr lvl="3"/>
            <a:r>
              <a:rPr lang="en-US" dirty="0" smtClean="0"/>
              <a:t>Project has Employee</a:t>
            </a:r>
          </a:p>
          <a:p>
            <a:pPr lvl="3"/>
            <a:r>
              <a:rPr lang="en-US" dirty="0" smtClean="0"/>
              <a:t>Employee </a:t>
            </a:r>
            <a:r>
              <a:rPr lang="en-US" u="sng" dirty="0" smtClean="0"/>
              <a:t>works on</a:t>
            </a:r>
            <a:r>
              <a:rPr lang="en-US" dirty="0" smtClean="0"/>
              <a:t> Project</a:t>
            </a:r>
          </a:p>
          <a:p>
            <a:pPr lvl="2"/>
            <a:r>
              <a:rPr lang="en-US" dirty="0" smtClean="0"/>
              <a:t>Association Class – Hours</a:t>
            </a:r>
          </a:p>
          <a:p>
            <a:pPr lvl="3"/>
            <a:r>
              <a:rPr lang="en-US" dirty="0" smtClean="0"/>
              <a:t>Attribute – Hours Worked</a:t>
            </a:r>
            <a:endParaRPr lang="en-US" dirty="0"/>
          </a:p>
        </p:txBody>
      </p:sp>
      <p:pic>
        <p:nvPicPr>
          <p:cNvPr id="4" name="Picture 3"/>
          <p:cNvPicPr>
            <a:picLocks noChangeAspect="1"/>
          </p:cNvPicPr>
          <p:nvPr/>
        </p:nvPicPr>
        <p:blipFill rotWithShape="1">
          <a:blip r:embed="rId2"/>
          <a:srcRect l="65329" t="27853" b="38723"/>
          <a:stretch/>
        </p:blipFill>
        <p:spPr>
          <a:xfrm>
            <a:off x="7156173" y="3148665"/>
            <a:ext cx="4511123" cy="2445026"/>
          </a:xfrm>
          <a:prstGeom prst="rect">
            <a:avLst/>
          </a:prstGeom>
        </p:spPr>
      </p:pic>
    </p:spTree>
    <p:extLst>
      <p:ext uri="{BB962C8B-B14F-4D97-AF65-F5344CB8AC3E}">
        <p14:creationId xmlns:p14="http://schemas.microsoft.com/office/powerpoint/2010/main" val="42776344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Composition/Aggregation Hierarchy</a:t>
            </a:r>
            <a:endParaRPr lang="en-US" dirty="0"/>
          </a:p>
        </p:txBody>
      </p:sp>
      <p:sp>
        <p:nvSpPr>
          <p:cNvPr id="3" name="Content Placeholder 2"/>
          <p:cNvSpPr>
            <a:spLocks noGrp="1"/>
          </p:cNvSpPr>
          <p:nvPr>
            <p:ph idx="1"/>
          </p:nvPr>
        </p:nvSpPr>
        <p:spPr>
          <a:xfrm>
            <a:off x="298174" y="2222287"/>
            <a:ext cx="6679096" cy="4297783"/>
          </a:xfrm>
        </p:spPr>
        <p:txBody>
          <a:bodyPr>
            <a:normAutofit/>
          </a:bodyPr>
          <a:lstStyle/>
          <a:p>
            <a:r>
              <a:rPr lang="en-US" dirty="0" smtClean="0"/>
              <a:t>Whole/Part Relationships</a:t>
            </a:r>
          </a:p>
          <a:p>
            <a:pPr lvl="1"/>
            <a:r>
              <a:rPr lang="en-US" dirty="0" smtClean="0"/>
              <a:t>Show parts of more complex class</a:t>
            </a:r>
          </a:p>
          <a:p>
            <a:r>
              <a:rPr lang="en-US" dirty="0" smtClean="0"/>
              <a:t>IS PART OF Relationship</a:t>
            </a:r>
          </a:p>
          <a:p>
            <a:pPr lvl="1"/>
            <a:r>
              <a:rPr lang="en-US" dirty="0" smtClean="0"/>
              <a:t>Between part classes and whole (composite or aggregate class)</a:t>
            </a:r>
          </a:p>
          <a:p>
            <a:r>
              <a:rPr lang="en-US" dirty="0" smtClean="0"/>
              <a:t>Composition is stronger relationship than aggregation</a:t>
            </a:r>
          </a:p>
          <a:p>
            <a:r>
              <a:rPr lang="en-US" dirty="0" smtClean="0"/>
              <a:t>Composition Hierarchy</a:t>
            </a:r>
          </a:p>
          <a:p>
            <a:pPr lvl="1"/>
            <a:r>
              <a:rPr lang="en-US" dirty="0" smtClean="0"/>
              <a:t>Whole and part objects are created, live, die together</a:t>
            </a:r>
          </a:p>
          <a:p>
            <a:pPr lvl="1"/>
            <a:r>
              <a:rPr lang="en-US" dirty="0" smtClean="0"/>
              <a:t>Often also has a physical association</a:t>
            </a:r>
          </a:p>
          <a:p>
            <a:pPr lvl="1"/>
            <a:r>
              <a:rPr lang="en-US" dirty="0" smtClean="0"/>
              <a:t>Association between instances</a:t>
            </a:r>
          </a:p>
          <a:p>
            <a:pPr lvl="1"/>
            <a:r>
              <a:rPr lang="en-US" dirty="0" smtClean="0"/>
              <a:t>For example: Composite class – ATM (Part Classes)</a:t>
            </a:r>
            <a:endParaRPr lang="en-US" dirty="0"/>
          </a:p>
        </p:txBody>
      </p:sp>
      <p:pic>
        <p:nvPicPr>
          <p:cNvPr id="5" name="Picture 4"/>
          <p:cNvPicPr>
            <a:picLocks noChangeAspect="1"/>
          </p:cNvPicPr>
          <p:nvPr/>
        </p:nvPicPr>
        <p:blipFill rotWithShape="1">
          <a:blip r:embed="rId2"/>
          <a:srcRect l="63648" t="26223" r="1213" b="35190"/>
          <a:stretch/>
        </p:blipFill>
        <p:spPr>
          <a:xfrm>
            <a:off x="7215808" y="2959821"/>
            <a:ext cx="4572000" cy="2822713"/>
          </a:xfrm>
          <a:prstGeom prst="rect">
            <a:avLst/>
          </a:prstGeom>
        </p:spPr>
      </p:pic>
    </p:spTree>
    <p:extLst>
      <p:ext uri="{BB962C8B-B14F-4D97-AF65-F5344CB8AC3E}">
        <p14:creationId xmlns:p14="http://schemas.microsoft.com/office/powerpoint/2010/main" val="11330441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Check-In</a:t>
            </a:r>
            <a:endParaRPr lang="en-US" dirty="0"/>
          </a:p>
        </p:txBody>
      </p:sp>
      <p:sp>
        <p:nvSpPr>
          <p:cNvPr id="3" name="Content Placeholder 2"/>
          <p:cNvSpPr>
            <a:spLocks noGrp="1"/>
          </p:cNvSpPr>
          <p:nvPr>
            <p:ph idx="1"/>
          </p:nvPr>
        </p:nvSpPr>
        <p:spPr>
          <a:xfrm>
            <a:off x="818712" y="2222287"/>
            <a:ext cx="3321773" cy="3636511"/>
          </a:xfrm>
        </p:spPr>
        <p:txBody>
          <a:bodyPr/>
          <a:lstStyle/>
          <a:p>
            <a:r>
              <a:rPr lang="en-US" dirty="0" smtClean="0"/>
              <a:t>What are the 3 steps to constructing use cases?</a:t>
            </a:r>
          </a:p>
          <a:p>
            <a:r>
              <a:rPr lang="en-US" dirty="0" smtClean="0"/>
              <a:t>What are the parts of the use case model?</a:t>
            </a:r>
          </a:p>
          <a:p>
            <a:pPr lvl="1"/>
            <a:r>
              <a:rPr lang="en-US" dirty="0" smtClean="0"/>
              <a:t>What is/are </a:t>
            </a:r>
            <a:r>
              <a:rPr lang="en-US" smtClean="0"/>
              <a:t>the relationships between those parts?</a:t>
            </a:r>
            <a:endParaRPr lang="en-US" dirty="0"/>
          </a:p>
        </p:txBody>
      </p:sp>
      <p:sp>
        <p:nvSpPr>
          <p:cNvPr id="4" name="Rectangle 3"/>
          <p:cNvSpPr/>
          <p:nvPr/>
        </p:nvSpPr>
        <p:spPr>
          <a:xfrm>
            <a:off x="4742738" y="2439106"/>
            <a:ext cx="6401440" cy="37424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4961813" y="3200360"/>
            <a:ext cx="5849936" cy="2514600"/>
            <a:chOff x="3643804" y="4226339"/>
            <a:chExt cx="5849936" cy="2514600"/>
          </a:xfrm>
        </p:grpSpPr>
        <p:sp>
          <p:nvSpPr>
            <p:cNvPr id="6" name="Text Box 4"/>
            <p:cNvSpPr txBox="1">
              <a:spLocks noChangeArrowheads="1"/>
            </p:cNvSpPr>
            <p:nvPr/>
          </p:nvSpPr>
          <p:spPr bwMode="auto">
            <a:xfrm>
              <a:off x="3643804" y="6088477"/>
              <a:ext cx="101282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buClr>
                  <a:schemeClr val="accent1"/>
                </a:buClr>
              </a:pPr>
              <a:r>
                <a:rPr kumimoji="1" lang="en-US" sz="1600">
                  <a:latin typeface="Arial" charset="0"/>
                </a:rPr>
                <a:t>Teacher</a:t>
              </a:r>
            </a:p>
          </p:txBody>
        </p:sp>
        <p:sp>
          <p:nvSpPr>
            <p:cNvPr id="7" name="Line 5"/>
            <p:cNvSpPr>
              <a:spLocks noChangeShapeType="1"/>
            </p:cNvSpPr>
            <p:nvPr/>
          </p:nvSpPr>
          <p:spPr bwMode="auto">
            <a:xfrm flipH="1" flipV="1">
              <a:off x="4259754" y="5769390"/>
              <a:ext cx="1984375" cy="449263"/>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 name="Oval 6"/>
            <p:cNvSpPr>
              <a:spLocks noChangeArrowheads="1"/>
            </p:cNvSpPr>
            <p:nvPr/>
          </p:nvSpPr>
          <p:spPr bwMode="auto">
            <a:xfrm>
              <a:off x="6636240" y="4226339"/>
              <a:ext cx="2362200" cy="609600"/>
            </a:xfrm>
            <a:prstGeom prst="ellipse">
              <a:avLst/>
            </a:prstGeom>
            <a:solidFill>
              <a:srgbClr val="99CCFF"/>
            </a:solidFill>
            <a:ln w="9525">
              <a:solidFill>
                <a:srgbClr val="000000"/>
              </a:solidFill>
              <a:round/>
              <a:headEnd/>
              <a:tailEnd/>
            </a:ln>
          </p:spPr>
          <p:txBody>
            <a:bodyPr wrap="none" anchor="ctr"/>
            <a:lstStyle/>
            <a:p>
              <a:pPr algn="ctr">
                <a:spcBef>
                  <a:spcPct val="20000"/>
                </a:spcBef>
                <a:buClr>
                  <a:schemeClr val="accent1"/>
                </a:buClr>
              </a:pPr>
              <a:r>
                <a:rPr kumimoji="1" lang="en-US" sz="1600">
                  <a:solidFill>
                    <a:srgbClr val="000000"/>
                  </a:solidFill>
                  <a:latin typeface="Arial" charset="0"/>
                </a:rPr>
                <a:t>Alter Student Grade</a:t>
              </a:r>
            </a:p>
          </p:txBody>
        </p:sp>
        <p:sp>
          <p:nvSpPr>
            <p:cNvPr id="9" name="Oval 7"/>
            <p:cNvSpPr>
              <a:spLocks noChangeArrowheads="1"/>
            </p:cNvSpPr>
            <p:nvPr/>
          </p:nvSpPr>
          <p:spPr bwMode="auto">
            <a:xfrm>
              <a:off x="6217140" y="5750339"/>
              <a:ext cx="3276600" cy="990600"/>
            </a:xfrm>
            <a:prstGeom prst="ellipse">
              <a:avLst/>
            </a:prstGeom>
            <a:solidFill>
              <a:srgbClr val="99CCFF"/>
            </a:solidFill>
            <a:ln w="9525">
              <a:solidFill>
                <a:srgbClr val="000000"/>
              </a:solidFill>
              <a:round/>
              <a:headEnd/>
              <a:tailEnd/>
            </a:ln>
          </p:spPr>
          <p:txBody>
            <a:bodyPr anchor="ctr"/>
            <a:lstStyle/>
            <a:p>
              <a:pPr algn="ctr">
                <a:spcBef>
                  <a:spcPct val="20000"/>
                </a:spcBef>
                <a:buClr>
                  <a:schemeClr val="accent1"/>
                </a:buClr>
              </a:pPr>
              <a:r>
                <a:rPr kumimoji="1" lang="en-US" sz="1600">
                  <a:solidFill>
                    <a:srgbClr val="000000"/>
                  </a:solidFill>
                  <a:latin typeface="Arial" charset="0"/>
                </a:rPr>
                <a:t>Record Grades for a Section</a:t>
              </a:r>
            </a:p>
          </p:txBody>
        </p:sp>
        <p:sp>
          <p:nvSpPr>
            <p:cNvPr id="10" name="Line 8"/>
            <p:cNvSpPr>
              <a:spLocks noChangeShapeType="1"/>
            </p:cNvSpPr>
            <p:nvPr/>
          </p:nvSpPr>
          <p:spPr bwMode="auto">
            <a:xfrm flipH="1" flipV="1">
              <a:off x="7855440" y="4835939"/>
              <a:ext cx="0" cy="914400"/>
            </a:xfrm>
            <a:prstGeom prst="line">
              <a:avLst/>
            </a:prstGeom>
            <a:noFill/>
            <a:ln w="9525">
              <a:solidFill>
                <a:schemeClr val="tx1"/>
              </a:solidFill>
              <a:prstDash val="dash"/>
              <a:round/>
              <a:headEnd/>
              <a:tailEnd type="arrow"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1" name="Text Box 9"/>
            <p:cNvSpPr txBox="1">
              <a:spLocks noChangeArrowheads="1"/>
            </p:cNvSpPr>
            <p:nvPr/>
          </p:nvSpPr>
          <p:spPr bwMode="auto">
            <a:xfrm>
              <a:off x="7855440" y="5293139"/>
              <a:ext cx="1487488"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buClr>
                  <a:schemeClr val="accent1"/>
                </a:buClr>
              </a:pPr>
              <a:r>
                <a:rPr kumimoji="1" lang="en-US" sz="1600">
                  <a:latin typeface="Arial" charset="0"/>
                </a:rPr>
                <a:t>&lt;&lt;includes&gt;&gt;</a:t>
              </a:r>
            </a:p>
          </p:txBody>
        </p:sp>
        <p:sp>
          <p:nvSpPr>
            <p:cNvPr id="12" name="Line 10"/>
            <p:cNvSpPr>
              <a:spLocks noChangeShapeType="1"/>
            </p:cNvSpPr>
            <p:nvPr/>
          </p:nvSpPr>
          <p:spPr bwMode="auto">
            <a:xfrm flipH="1">
              <a:off x="4243879" y="4594640"/>
              <a:ext cx="2446337" cy="78422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aphicFrame>
          <p:nvGraphicFramePr>
            <p:cNvPr id="13" name="Object 2"/>
            <p:cNvGraphicFramePr>
              <a:graphicFrameLocks noChangeAspect="1"/>
            </p:cNvGraphicFramePr>
            <p:nvPr>
              <p:extLst/>
            </p:nvPr>
          </p:nvGraphicFramePr>
          <p:xfrm>
            <a:off x="3908916" y="4937539"/>
            <a:ext cx="373063" cy="1049338"/>
          </p:xfrm>
          <a:graphic>
            <a:graphicData uri="http://schemas.openxmlformats.org/presentationml/2006/ole">
              <mc:AlternateContent xmlns:mc="http://schemas.openxmlformats.org/markup-compatibility/2006">
                <mc:Choice xmlns:v="urn:schemas-microsoft-com:vml" Requires="v">
                  <p:oleObj spid="_x0000_s66595" name="Clip" r:id="rId3" imgW="1395413" imgH="3927475" progId="MS_ClipArt_Gallery.2">
                    <p:embed/>
                  </p:oleObj>
                </mc:Choice>
                <mc:Fallback>
                  <p:oleObj name="Clip" r:id="rId3" imgW="1395413" imgH="3927475"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8916" y="4937539"/>
                          <a:ext cx="373063" cy="10493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pSp>
      <p:sp>
        <p:nvSpPr>
          <p:cNvPr id="14" name="Rectangle 13"/>
          <p:cNvSpPr/>
          <p:nvPr/>
        </p:nvSpPr>
        <p:spPr>
          <a:xfrm>
            <a:off x="7387119" y="2599362"/>
            <a:ext cx="3616503" cy="34932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44538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Composition/Aggregation Hierarchy</a:t>
            </a:r>
            <a:endParaRPr lang="en-US" dirty="0"/>
          </a:p>
        </p:txBody>
      </p:sp>
      <p:sp>
        <p:nvSpPr>
          <p:cNvPr id="3" name="Content Placeholder 2"/>
          <p:cNvSpPr>
            <a:spLocks noGrp="1"/>
          </p:cNvSpPr>
          <p:nvPr>
            <p:ph idx="1"/>
          </p:nvPr>
        </p:nvSpPr>
        <p:spPr>
          <a:xfrm>
            <a:off x="298174" y="2222287"/>
            <a:ext cx="6679096" cy="4297783"/>
          </a:xfrm>
        </p:spPr>
        <p:txBody>
          <a:bodyPr>
            <a:normAutofit/>
          </a:bodyPr>
          <a:lstStyle/>
          <a:p>
            <a:r>
              <a:rPr lang="en-US" dirty="0" smtClean="0"/>
              <a:t>Aggregation Hierarchy</a:t>
            </a:r>
          </a:p>
          <a:p>
            <a:pPr lvl="1"/>
            <a:r>
              <a:rPr lang="en-US" dirty="0" smtClean="0"/>
              <a:t>Part objects of aggregate object may be created and deleted independently of aggregate object</a:t>
            </a:r>
          </a:p>
          <a:p>
            <a:pPr lvl="1"/>
            <a:r>
              <a:rPr lang="en-US" dirty="0" smtClean="0"/>
              <a:t>For example: Aggregate class – College</a:t>
            </a:r>
          </a:p>
          <a:p>
            <a:pPr lvl="2"/>
            <a:r>
              <a:rPr lang="en-US" dirty="0" smtClean="0"/>
              <a:t>Part classes</a:t>
            </a:r>
          </a:p>
          <a:p>
            <a:pPr lvl="3"/>
            <a:r>
              <a:rPr lang="en-US" dirty="0" smtClean="0"/>
              <a:t>Admin Office IS PART OF College</a:t>
            </a:r>
          </a:p>
          <a:p>
            <a:pPr lvl="3"/>
            <a:r>
              <a:rPr lang="en-US" dirty="0" smtClean="0"/>
              <a:t>Department IS PART OF College</a:t>
            </a:r>
          </a:p>
          <a:p>
            <a:pPr lvl="3"/>
            <a:r>
              <a:rPr lang="en-US" dirty="0" smtClean="0"/>
              <a:t>Research Center IS PART OF College</a:t>
            </a:r>
            <a:endParaRPr lang="en-US" dirty="0"/>
          </a:p>
        </p:txBody>
      </p:sp>
      <p:pic>
        <p:nvPicPr>
          <p:cNvPr id="4" name="Picture 3"/>
          <p:cNvPicPr>
            <a:picLocks noChangeAspect="1"/>
          </p:cNvPicPr>
          <p:nvPr/>
        </p:nvPicPr>
        <p:blipFill rotWithShape="1">
          <a:blip r:embed="rId2"/>
          <a:srcRect l="66245" t="28668" r="2282" b="28397"/>
          <a:stretch/>
        </p:blipFill>
        <p:spPr>
          <a:xfrm>
            <a:off x="7287076" y="2800795"/>
            <a:ext cx="4094922" cy="3140765"/>
          </a:xfrm>
          <a:prstGeom prst="rect">
            <a:avLst/>
          </a:prstGeom>
        </p:spPr>
      </p:pic>
    </p:spTree>
    <p:extLst>
      <p:ext uri="{BB962C8B-B14F-4D97-AF65-F5344CB8AC3E}">
        <p14:creationId xmlns:p14="http://schemas.microsoft.com/office/powerpoint/2010/main" val="32414201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Generalization / Specialization Hierarchy</a:t>
            </a:r>
            <a:endParaRPr lang="en-US" dirty="0"/>
          </a:p>
        </p:txBody>
      </p:sp>
      <p:sp>
        <p:nvSpPr>
          <p:cNvPr id="3" name="Content Placeholder 2"/>
          <p:cNvSpPr>
            <a:spLocks noGrp="1"/>
          </p:cNvSpPr>
          <p:nvPr>
            <p:ph idx="1"/>
          </p:nvPr>
        </p:nvSpPr>
        <p:spPr>
          <a:xfrm>
            <a:off x="298174" y="2222287"/>
            <a:ext cx="6679096" cy="4297783"/>
          </a:xfrm>
        </p:spPr>
        <p:txBody>
          <a:bodyPr>
            <a:normAutofit/>
          </a:bodyPr>
          <a:lstStyle/>
          <a:p>
            <a:r>
              <a:rPr lang="en-US" dirty="0" smtClean="0"/>
              <a:t>Some classes are similar but not identical</a:t>
            </a:r>
          </a:p>
          <a:p>
            <a:pPr lvl="1"/>
            <a:r>
              <a:rPr lang="en-US" dirty="0" smtClean="0"/>
              <a:t>Have some attributes in common, others different</a:t>
            </a:r>
          </a:p>
          <a:p>
            <a:r>
              <a:rPr lang="en-US" dirty="0" smtClean="0"/>
              <a:t>Common attributes abstracted into generalized class (superclass)</a:t>
            </a:r>
          </a:p>
          <a:p>
            <a:pPr lvl="1"/>
            <a:r>
              <a:rPr lang="en-US" dirty="0" smtClean="0"/>
              <a:t>For example: Account (Account number, Balance)</a:t>
            </a:r>
          </a:p>
          <a:p>
            <a:r>
              <a:rPr lang="en-US" dirty="0" smtClean="0"/>
              <a:t>Different attributes are properties of specialized class (subclass)</a:t>
            </a:r>
          </a:p>
          <a:p>
            <a:pPr lvl="1"/>
            <a:r>
              <a:rPr lang="en-US" dirty="0" smtClean="0"/>
              <a:t>For example: Savings Account (Interest)</a:t>
            </a:r>
          </a:p>
          <a:p>
            <a:r>
              <a:rPr lang="en-US" dirty="0" smtClean="0"/>
              <a:t>IS A relationship between subclass and superclass</a:t>
            </a:r>
          </a:p>
          <a:p>
            <a:pPr lvl="1"/>
            <a:r>
              <a:rPr lang="en-US" dirty="0" smtClean="0"/>
              <a:t>Savings Account IS A Account</a:t>
            </a:r>
            <a:endParaRPr lang="en-US" dirty="0"/>
          </a:p>
        </p:txBody>
      </p:sp>
      <p:pic>
        <p:nvPicPr>
          <p:cNvPr id="5" name="Picture 4"/>
          <p:cNvPicPr>
            <a:picLocks noChangeAspect="1"/>
          </p:cNvPicPr>
          <p:nvPr/>
        </p:nvPicPr>
        <p:blipFill rotWithShape="1">
          <a:blip r:embed="rId2"/>
          <a:srcRect l="65787" t="32201" r="3199" b="25951"/>
          <a:stretch/>
        </p:blipFill>
        <p:spPr>
          <a:xfrm>
            <a:off x="7513982" y="2840552"/>
            <a:ext cx="4035287" cy="3061252"/>
          </a:xfrm>
          <a:prstGeom prst="rect">
            <a:avLst/>
          </a:prstGeom>
        </p:spPr>
      </p:pic>
    </p:spTree>
    <p:extLst>
      <p:ext uri="{BB962C8B-B14F-4D97-AF65-F5344CB8AC3E}">
        <p14:creationId xmlns:p14="http://schemas.microsoft.com/office/powerpoint/2010/main" val="35616490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Modeling of Problem Domain</a:t>
            </a:r>
            <a:endParaRPr lang="en-US" dirty="0"/>
          </a:p>
        </p:txBody>
      </p:sp>
      <p:sp>
        <p:nvSpPr>
          <p:cNvPr id="3" name="Content Placeholder 2"/>
          <p:cNvSpPr>
            <a:spLocks noGrp="1"/>
          </p:cNvSpPr>
          <p:nvPr>
            <p:ph idx="1"/>
          </p:nvPr>
        </p:nvSpPr>
        <p:spPr>
          <a:xfrm>
            <a:off x="298174" y="2222287"/>
            <a:ext cx="6102626" cy="4297783"/>
          </a:xfrm>
        </p:spPr>
        <p:txBody>
          <a:bodyPr>
            <a:normAutofit/>
          </a:bodyPr>
          <a:lstStyle/>
          <a:p>
            <a:r>
              <a:rPr lang="en-US" dirty="0" smtClean="0"/>
              <a:t>During Analysis Modeling</a:t>
            </a:r>
          </a:p>
          <a:p>
            <a:pPr lvl="1"/>
            <a:r>
              <a:rPr lang="en-US" dirty="0" smtClean="0"/>
              <a:t>Conceptual static model</a:t>
            </a:r>
          </a:p>
          <a:p>
            <a:pPr lvl="1"/>
            <a:r>
              <a:rPr lang="en-US" dirty="0" smtClean="0"/>
              <a:t>Emphasizes real-world classes in the problem domain</a:t>
            </a:r>
          </a:p>
          <a:p>
            <a:pPr lvl="1"/>
            <a:r>
              <a:rPr lang="en-US" dirty="0" smtClean="0"/>
              <a:t>Does not initially address software classes</a:t>
            </a:r>
          </a:p>
          <a:p>
            <a:pPr lvl="1"/>
            <a:r>
              <a:rPr lang="en-US" dirty="0" smtClean="0"/>
              <a:t>Emphasis on</a:t>
            </a:r>
          </a:p>
          <a:p>
            <a:pPr lvl="2"/>
            <a:r>
              <a:rPr lang="en-US" dirty="0" smtClean="0"/>
              <a:t>Physical classes*</a:t>
            </a:r>
          </a:p>
          <a:p>
            <a:pPr lvl="3"/>
            <a:r>
              <a:rPr lang="en-US" dirty="0" smtClean="0"/>
              <a:t>Have physical characteristics (can see, touch, etc.)</a:t>
            </a:r>
          </a:p>
          <a:p>
            <a:pPr lvl="2"/>
            <a:r>
              <a:rPr lang="en-US" dirty="0" smtClean="0"/>
              <a:t>Entity classes</a:t>
            </a:r>
          </a:p>
          <a:p>
            <a:pPr lvl="3"/>
            <a:r>
              <a:rPr lang="en-US" dirty="0" smtClean="0"/>
              <a:t>Data intensive classes</a:t>
            </a:r>
            <a:endParaRPr lang="en-US" dirty="0"/>
          </a:p>
        </p:txBody>
      </p:sp>
      <p:pic>
        <p:nvPicPr>
          <p:cNvPr id="4" name="Picture 3"/>
          <p:cNvPicPr>
            <a:picLocks noChangeAspect="1"/>
          </p:cNvPicPr>
          <p:nvPr/>
        </p:nvPicPr>
        <p:blipFill rotWithShape="1">
          <a:blip r:embed="rId2"/>
          <a:srcRect l="66398" t="29212" r="2741" b="26223"/>
          <a:stretch/>
        </p:blipFill>
        <p:spPr>
          <a:xfrm>
            <a:off x="7017026" y="2741160"/>
            <a:ext cx="4015410" cy="3260035"/>
          </a:xfrm>
          <a:prstGeom prst="rect">
            <a:avLst/>
          </a:prstGeom>
        </p:spPr>
      </p:pic>
    </p:spTree>
    <p:extLst>
      <p:ext uri="{BB962C8B-B14F-4D97-AF65-F5344CB8AC3E}">
        <p14:creationId xmlns:p14="http://schemas.microsoft.com/office/powerpoint/2010/main" val="26780335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System Context Class Diagram</a:t>
            </a:r>
            <a:endParaRPr lang="en-US" dirty="0"/>
          </a:p>
        </p:txBody>
      </p:sp>
      <p:sp>
        <p:nvSpPr>
          <p:cNvPr id="3" name="Content Placeholder 2"/>
          <p:cNvSpPr>
            <a:spLocks noGrp="1"/>
          </p:cNvSpPr>
          <p:nvPr>
            <p:ph idx="1"/>
          </p:nvPr>
        </p:nvSpPr>
        <p:spPr>
          <a:xfrm>
            <a:off x="298174" y="2222287"/>
            <a:ext cx="6102626" cy="4297783"/>
          </a:xfrm>
        </p:spPr>
        <p:txBody>
          <a:bodyPr>
            <a:normAutofit fontScale="92500" lnSpcReduction="10000"/>
          </a:bodyPr>
          <a:lstStyle/>
          <a:p>
            <a:r>
              <a:rPr lang="en-US" dirty="0" smtClean="0"/>
              <a:t>Defines boundary between system and external environment</a:t>
            </a:r>
          </a:p>
          <a:p>
            <a:pPr lvl="1"/>
            <a:r>
              <a:rPr lang="en-US" dirty="0" smtClean="0"/>
              <a:t>May be depicted on Software System Context Class Diagram</a:t>
            </a:r>
          </a:p>
          <a:p>
            <a:r>
              <a:rPr lang="en-US" dirty="0" smtClean="0"/>
              <a:t>System</a:t>
            </a:r>
          </a:p>
          <a:p>
            <a:pPr lvl="1"/>
            <a:r>
              <a:rPr lang="en-US" dirty="0" smtClean="0"/>
              <a:t>Depicted as one aggregate &lt;&lt;software system&gt;&gt; class</a:t>
            </a:r>
          </a:p>
          <a:p>
            <a:r>
              <a:rPr lang="en-US" dirty="0" smtClean="0"/>
              <a:t>External environment</a:t>
            </a:r>
          </a:p>
          <a:p>
            <a:pPr lvl="1"/>
            <a:r>
              <a:rPr lang="en-US" dirty="0" smtClean="0"/>
              <a:t>External classes that software system interfaces to</a:t>
            </a:r>
          </a:p>
          <a:p>
            <a:r>
              <a:rPr lang="en-US" dirty="0" smtClean="0"/>
              <a:t>Categories of external classes (stereotypes)</a:t>
            </a:r>
          </a:p>
          <a:p>
            <a:pPr lvl="1"/>
            <a:r>
              <a:rPr lang="en-US" dirty="0" smtClean="0"/>
              <a:t>&lt;&lt;external I/O device&gt;&gt;</a:t>
            </a:r>
          </a:p>
          <a:p>
            <a:pPr lvl="1"/>
            <a:r>
              <a:rPr lang="en-US" dirty="0" smtClean="0"/>
              <a:t>&lt;&lt;external user&gt;&gt;</a:t>
            </a:r>
          </a:p>
          <a:p>
            <a:pPr lvl="1"/>
            <a:r>
              <a:rPr lang="en-US" dirty="0" smtClean="0"/>
              <a:t>&lt;&lt;external system&gt;&gt;</a:t>
            </a:r>
          </a:p>
          <a:p>
            <a:pPr lvl="1"/>
            <a:r>
              <a:rPr lang="en-US" dirty="0" smtClean="0"/>
              <a:t>&lt;&lt;external timer&gt;&gt;</a:t>
            </a:r>
            <a:endParaRPr lang="en-US" dirty="0"/>
          </a:p>
        </p:txBody>
      </p:sp>
      <p:pic>
        <p:nvPicPr>
          <p:cNvPr id="5" name="Picture 4"/>
          <p:cNvPicPr>
            <a:picLocks noChangeAspect="1"/>
          </p:cNvPicPr>
          <p:nvPr/>
        </p:nvPicPr>
        <p:blipFill rotWithShape="1">
          <a:blip r:embed="rId2"/>
          <a:srcRect l="62732" t="26767" b="28940"/>
          <a:stretch/>
        </p:blipFill>
        <p:spPr>
          <a:xfrm>
            <a:off x="6400800" y="2598063"/>
            <a:ext cx="5307106" cy="3546230"/>
          </a:xfrm>
          <a:prstGeom prst="rect">
            <a:avLst/>
          </a:prstGeom>
        </p:spPr>
      </p:pic>
    </p:spTree>
    <p:extLst>
      <p:ext uri="{BB962C8B-B14F-4D97-AF65-F5344CB8AC3E}">
        <p14:creationId xmlns:p14="http://schemas.microsoft.com/office/powerpoint/2010/main" val="19703790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Associations on</a:t>
            </a:r>
            <a:br>
              <a:rPr lang="en-US" dirty="0" smtClean="0"/>
            </a:br>
            <a:r>
              <a:rPr lang="en-US" dirty="0" smtClean="0"/>
              <a:t>Software System Context Class Diagram</a:t>
            </a:r>
            <a:endParaRPr lang="en-US" dirty="0"/>
          </a:p>
        </p:txBody>
      </p:sp>
      <p:sp>
        <p:nvSpPr>
          <p:cNvPr id="3" name="Content Placeholder 2"/>
          <p:cNvSpPr>
            <a:spLocks noGrp="1"/>
          </p:cNvSpPr>
          <p:nvPr>
            <p:ph idx="1"/>
          </p:nvPr>
        </p:nvSpPr>
        <p:spPr>
          <a:xfrm>
            <a:off x="298174" y="2222287"/>
            <a:ext cx="6102626" cy="4297783"/>
          </a:xfrm>
        </p:spPr>
        <p:txBody>
          <a:bodyPr>
            <a:normAutofit lnSpcReduction="10000"/>
          </a:bodyPr>
          <a:lstStyle/>
          <a:p>
            <a:r>
              <a:rPr lang="en-US" dirty="0" smtClean="0"/>
              <a:t>Software System Context Class Diagram shows</a:t>
            </a:r>
          </a:p>
          <a:p>
            <a:pPr lvl="1"/>
            <a:r>
              <a:rPr lang="en-US" dirty="0" smtClean="0"/>
              <a:t>Association between software system and external class</a:t>
            </a:r>
          </a:p>
          <a:p>
            <a:pPr lvl="1"/>
            <a:r>
              <a:rPr lang="en-US" dirty="0" smtClean="0"/>
              <a:t>Multiplicity of association (1 to 1, 1..* to 1, etc.)</a:t>
            </a:r>
          </a:p>
          <a:p>
            <a:r>
              <a:rPr lang="en-US" dirty="0" smtClean="0"/>
              <a:t>Associations have standard names</a:t>
            </a:r>
          </a:p>
          <a:p>
            <a:pPr lvl="1"/>
            <a:r>
              <a:rPr lang="en-US" dirty="0" smtClean="0"/>
              <a:t>&lt;&lt;external input device&gt;&gt; </a:t>
            </a:r>
            <a:r>
              <a:rPr lang="en-US" u="sng" dirty="0" smtClean="0"/>
              <a:t>Inputs to </a:t>
            </a:r>
            <a:r>
              <a:rPr lang="en-US" dirty="0" smtClean="0"/>
              <a:t>&lt;&lt;software system&gt;&gt;</a:t>
            </a:r>
          </a:p>
          <a:p>
            <a:pPr lvl="1"/>
            <a:r>
              <a:rPr lang="en-US" dirty="0" smtClean="0"/>
              <a:t>&lt;&lt;software system&gt;&gt; </a:t>
            </a:r>
            <a:r>
              <a:rPr lang="en-US" u="sng" dirty="0" smtClean="0"/>
              <a:t>Outputs to </a:t>
            </a:r>
            <a:r>
              <a:rPr lang="en-US" dirty="0" smtClean="0"/>
              <a:t>&lt;&lt;external output device&gt;&gt;</a:t>
            </a:r>
          </a:p>
          <a:p>
            <a:pPr lvl="1"/>
            <a:r>
              <a:rPr lang="en-US" dirty="0" smtClean="0"/>
              <a:t>&lt;&lt;external user&gt;&gt; </a:t>
            </a:r>
            <a:r>
              <a:rPr lang="en-US" u="sng" dirty="0" smtClean="0"/>
              <a:t>Interacts with </a:t>
            </a:r>
            <a:r>
              <a:rPr lang="en-US" dirty="0" smtClean="0"/>
              <a:t>&lt;&lt;software system&gt;&gt;</a:t>
            </a:r>
          </a:p>
          <a:p>
            <a:pPr lvl="1"/>
            <a:r>
              <a:rPr lang="en-US" dirty="0" smtClean="0"/>
              <a:t>&lt;&lt;external system&gt;&gt; </a:t>
            </a:r>
            <a:r>
              <a:rPr lang="en-US" u="sng" dirty="0" smtClean="0"/>
              <a:t>Communicates with </a:t>
            </a:r>
            <a:r>
              <a:rPr lang="en-US" dirty="0" smtClean="0"/>
              <a:t>&lt;&lt;software system&gt;&gt;</a:t>
            </a:r>
          </a:p>
          <a:p>
            <a:pPr lvl="1"/>
            <a:r>
              <a:rPr lang="en-US" dirty="0" smtClean="0"/>
              <a:t>&lt;&lt;external time&gt;&gt;</a:t>
            </a:r>
            <a:r>
              <a:rPr lang="en-US" u="sng" dirty="0" smtClean="0"/>
              <a:t> Signals </a:t>
            </a:r>
            <a:r>
              <a:rPr lang="en-US" dirty="0" smtClean="0"/>
              <a:t>&lt;&lt;software system&gt;&gt;</a:t>
            </a:r>
            <a:endParaRPr lang="en-US" dirty="0"/>
          </a:p>
        </p:txBody>
      </p:sp>
      <p:pic>
        <p:nvPicPr>
          <p:cNvPr id="5" name="Picture 4"/>
          <p:cNvPicPr>
            <a:picLocks noChangeAspect="1"/>
          </p:cNvPicPr>
          <p:nvPr/>
        </p:nvPicPr>
        <p:blipFill rotWithShape="1">
          <a:blip r:embed="rId2"/>
          <a:srcRect l="62732" t="26767" b="28940"/>
          <a:stretch/>
        </p:blipFill>
        <p:spPr>
          <a:xfrm>
            <a:off x="6400800" y="2598063"/>
            <a:ext cx="5307106" cy="3546230"/>
          </a:xfrm>
          <a:prstGeom prst="rect">
            <a:avLst/>
          </a:prstGeom>
        </p:spPr>
      </p:pic>
    </p:spTree>
    <p:extLst>
      <p:ext uri="{BB962C8B-B14F-4D97-AF65-F5344CB8AC3E}">
        <p14:creationId xmlns:p14="http://schemas.microsoft.com/office/powerpoint/2010/main" val="18972672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for Designing Static Model</a:t>
            </a:r>
            <a:endParaRPr lang="en-US" dirty="0"/>
          </a:p>
        </p:txBody>
      </p:sp>
      <p:sp>
        <p:nvSpPr>
          <p:cNvPr id="3" name="Content Placeholder 2"/>
          <p:cNvSpPr>
            <a:spLocks noGrp="1"/>
          </p:cNvSpPr>
          <p:nvPr>
            <p:ph idx="1"/>
          </p:nvPr>
        </p:nvSpPr>
        <p:spPr>
          <a:xfrm>
            <a:off x="818712" y="2222287"/>
            <a:ext cx="9669994" cy="4297783"/>
          </a:xfrm>
        </p:spPr>
        <p:txBody>
          <a:bodyPr>
            <a:normAutofit/>
          </a:bodyPr>
          <a:lstStyle/>
          <a:p>
            <a:pPr>
              <a:buFont typeface="+mj-lt"/>
              <a:buAutoNum type="arabicPeriod"/>
            </a:pPr>
            <a:r>
              <a:rPr lang="en-US" b="1" i="1" dirty="0"/>
              <a:t>C</a:t>
            </a:r>
            <a:r>
              <a:rPr lang="en-US" b="1" i="1" dirty="0" smtClean="0"/>
              <a:t>onstruct the conceptual static model for the system</a:t>
            </a:r>
          </a:p>
          <a:p>
            <a:pPr>
              <a:buFont typeface="+mj-lt"/>
              <a:buAutoNum type="arabicPeriod"/>
            </a:pPr>
            <a:r>
              <a:rPr lang="en-US" b="1" i="1" dirty="0" smtClean="0"/>
              <a:t>Build </a:t>
            </a:r>
            <a:r>
              <a:rPr lang="en-US" b="1" i="1" dirty="0"/>
              <a:t>the hardware/software system context class </a:t>
            </a:r>
            <a:r>
              <a:rPr lang="en-US" b="1" i="1" dirty="0" smtClean="0"/>
              <a:t>diagram</a:t>
            </a:r>
          </a:p>
          <a:p>
            <a:pPr>
              <a:buFont typeface="+mj-lt"/>
              <a:buAutoNum type="arabicPeriod"/>
            </a:pPr>
            <a:r>
              <a:rPr lang="en-US" b="1" i="1" dirty="0" smtClean="0"/>
              <a:t>Build </a:t>
            </a:r>
            <a:r>
              <a:rPr lang="en-US" b="1" i="1" dirty="0"/>
              <a:t>the software system context class </a:t>
            </a:r>
            <a:r>
              <a:rPr lang="en-US" b="1" i="1" dirty="0" smtClean="0"/>
              <a:t>diagram</a:t>
            </a:r>
          </a:p>
          <a:p>
            <a:pPr>
              <a:buFont typeface="+mj-lt"/>
              <a:buAutoNum type="arabicPeriod"/>
            </a:pPr>
            <a:r>
              <a:rPr lang="en-US" b="1" i="1" dirty="0" smtClean="0"/>
              <a:t>Add </a:t>
            </a:r>
            <a:r>
              <a:rPr lang="en-US" b="1" i="1" dirty="0"/>
              <a:t>the external class stereotypes to the system software context class diagram</a:t>
            </a:r>
          </a:p>
          <a:p>
            <a:pPr marL="342900" lvl="1" indent="-342900">
              <a:buFont typeface="+mj-lt"/>
              <a:buAutoNum type="arabicPeriod"/>
            </a:pPr>
            <a:endParaRPr lang="en-US" b="1" i="1" dirty="0"/>
          </a:p>
          <a:p>
            <a:pPr marL="342900" lvl="1" indent="-342900">
              <a:buFont typeface="+mj-lt"/>
              <a:buAutoNum type="arabicPeriod"/>
            </a:pPr>
            <a:endParaRPr lang="en-US" b="1" i="1" dirty="0"/>
          </a:p>
          <a:p>
            <a:pPr>
              <a:buFont typeface="+mj-lt"/>
              <a:buAutoNum type="arabicPeriod"/>
            </a:pPr>
            <a:endParaRPr lang="en-US" b="1" i="1" dirty="0" smtClean="0"/>
          </a:p>
        </p:txBody>
      </p:sp>
    </p:spTree>
    <p:extLst>
      <p:ext uri="{BB962C8B-B14F-4D97-AF65-F5344CB8AC3E}">
        <p14:creationId xmlns:p14="http://schemas.microsoft.com/office/powerpoint/2010/main" val="9381865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for Designing Static Model</a:t>
            </a:r>
            <a:endParaRPr lang="en-US" dirty="0"/>
          </a:p>
        </p:txBody>
      </p:sp>
      <p:sp>
        <p:nvSpPr>
          <p:cNvPr id="3" name="Content Placeholder 2"/>
          <p:cNvSpPr>
            <a:spLocks noGrp="1"/>
          </p:cNvSpPr>
          <p:nvPr>
            <p:ph idx="1"/>
          </p:nvPr>
        </p:nvSpPr>
        <p:spPr>
          <a:xfrm>
            <a:off x="818712" y="2222287"/>
            <a:ext cx="5840505" cy="4297783"/>
          </a:xfrm>
        </p:spPr>
        <p:txBody>
          <a:bodyPr>
            <a:normAutofit/>
          </a:bodyPr>
          <a:lstStyle/>
          <a:p>
            <a:pPr>
              <a:buFont typeface="+mj-lt"/>
              <a:buAutoNum type="arabicPeriod"/>
            </a:pPr>
            <a:r>
              <a:rPr lang="en-US" dirty="0" smtClean="0"/>
              <a:t>From the problem description and use case model (i.e., use case diagram, use case descriptions, and use case activity diagrams), </a:t>
            </a:r>
            <a:r>
              <a:rPr lang="en-US" b="1" i="1" dirty="0" smtClean="0"/>
              <a:t>construct the conceptual static model for the system</a:t>
            </a:r>
          </a:p>
          <a:p>
            <a:pPr marL="800100" lvl="1" indent="-342900">
              <a:buFont typeface="+mj-lt"/>
              <a:buAutoNum type="alphaLcPeriod"/>
            </a:pPr>
            <a:r>
              <a:rPr lang="en-US" dirty="0" smtClean="0"/>
              <a:t>Identify physical classes (</a:t>
            </a:r>
            <a:r>
              <a:rPr lang="en-US" dirty="0" err="1" smtClean="0"/>
              <a:t>i.e</a:t>
            </a:r>
            <a:r>
              <a:rPr lang="en-US" dirty="0" smtClean="0"/>
              <a:t>, classes that can be seen and touched – devices, sensors, etc.)</a:t>
            </a:r>
          </a:p>
          <a:p>
            <a:pPr marL="800100" lvl="1" indent="-342900">
              <a:buFont typeface="+mj-lt"/>
              <a:buAutoNum type="alphaLcPeriod"/>
            </a:pPr>
            <a:r>
              <a:rPr lang="en-US" dirty="0" smtClean="0"/>
              <a:t>Identify the associations between the actors, physical classes, and software system (verb descriptions on the lines between those entities)</a:t>
            </a:r>
          </a:p>
          <a:p>
            <a:pPr marL="800100" lvl="1" indent="-342900">
              <a:buFont typeface="+mj-lt"/>
              <a:buAutoNum type="alphaLcPeriod"/>
            </a:pPr>
            <a:r>
              <a:rPr lang="en-US" dirty="0" smtClean="0"/>
              <a:t>Describe/depict the hierarchies (composition/aggregation/generalization/specialization)</a:t>
            </a:r>
          </a:p>
          <a:p>
            <a:pPr marL="800100" lvl="1" indent="-342900">
              <a:buFont typeface="+mj-lt"/>
              <a:buAutoNum type="alphaLcPeriod"/>
            </a:pPr>
            <a:r>
              <a:rPr lang="en-US" dirty="0" smtClean="0"/>
              <a:t>Describe multiplicity of Associations</a:t>
            </a:r>
          </a:p>
        </p:txBody>
      </p:sp>
      <p:pic>
        <p:nvPicPr>
          <p:cNvPr id="4" name="Picture 3"/>
          <p:cNvPicPr>
            <a:picLocks noChangeAspect="1"/>
          </p:cNvPicPr>
          <p:nvPr/>
        </p:nvPicPr>
        <p:blipFill rotWithShape="1">
          <a:blip r:embed="rId2"/>
          <a:srcRect l="53565" t="35733" r="11907" b="13995"/>
          <a:stretch/>
        </p:blipFill>
        <p:spPr>
          <a:xfrm>
            <a:off x="6889510" y="2365512"/>
            <a:ext cx="4492488" cy="3677479"/>
          </a:xfrm>
          <a:prstGeom prst="rect">
            <a:avLst/>
          </a:prstGeom>
        </p:spPr>
      </p:pic>
    </p:spTree>
    <p:extLst>
      <p:ext uri="{BB962C8B-B14F-4D97-AF65-F5344CB8AC3E}">
        <p14:creationId xmlns:p14="http://schemas.microsoft.com/office/powerpoint/2010/main" val="40088483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for Designing Static Model</a:t>
            </a:r>
            <a:endParaRPr lang="en-US" dirty="0"/>
          </a:p>
        </p:txBody>
      </p:sp>
      <p:sp>
        <p:nvSpPr>
          <p:cNvPr id="3" name="Content Placeholder 2"/>
          <p:cNvSpPr>
            <a:spLocks noGrp="1"/>
          </p:cNvSpPr>
          <p:nvPr>
            <p:ph idx="1"/>
          </p:nvPr>
        </p:nvSpPr>
        <p:spPr>
          <a:xfrm>
            <a:off x="326434" y="2977661"/>
            <a:ext cx="5769565" cy="4297783"/>
          </a:xfrm>
        </p:spPr>
        <p:txBody>
          <a:bodyPr>
            <a:normAutofit/>
          </a:bodyPr>
          <a:lstStyle/>
          <a:p>
            <a:pPr marL="400050">
              <a:buFont typeface="+mj-lt"/>
              <a:buAutoNum type="arabicPeriod" startAt="2"/>
            </a:pPr>
            <a:r>
              <a:rPr lang="en-US" dirty="0" smtClean="0"/>
              <a:t>From the conceptual static model, build different views into the system through the context class diagram</a:t>
            </a:r>
          </a:p>
          <a:p>
            <a:pPr marL="800100" lvl="1">
              <a:buFont typeface="+mj-lt"/>
              <a:buAutoNum type="alphaLcPeriod"/>
            </a:pPr>
            <a:r>
              <a:rPr lang="en-US" b="1" i="1" dirty="0" smtClean="0"/>
              <a:t>Build the hardware/software system context class diagram</a:t>
            </a:r>
          </a:p>
          <a:p>
            <a:pPr marL="1371600" lvl="2" indent="-400050">
              <a:buFont typeface="+mj-lt"/>
              <a:buAutoNum type="romanLcPeriod"/>
            </a:pPr>
            <a:r>
              <a:rPr lang="en-US" dirty="0" smtClean="0"/>
              <a:t>Depict the hardware/software system as an aggregate class (i.e., black box) with the stereotype &lt;&lt;system&gt;&gt;</a:t>
            </a:r>
          </a:p>
          <a:p>
            <a:pPr marL="1371600" lvl="2" indent="-400050">
              <a:buFont typeface="+mj-lt"/>
              <a:buAutoNum type="romanLcPeriod"/>
            </a:pPr>
            <a:r>
              <a:rPr lang="en-US" dirty="0" smtClean="0"/>
              <a:t>Depict the primary and secondary actors</a:t>
            </a:r>
          </a:p>
          <a:p>
            <a:pPr marL="1371600" lvl="2" indent="-400050">
              <a:buFont typeface="+mj-lt"/>
              <a:buAutoNum type="romanLcPeriod"/>
            </a:pPr>
            <a:r>
              <a:rPr lang="en-US" dirty="0"/>
              <a:t>Identify the associations between the </a:t>
            </a:r>
            <a:r>
              <a:rPr lang="en-US" dirty="0" smtClean="0"/>
              <a:t>actors and the hardware/software system depicted as a black box (</a:t>
            </a:r>
            <a:r>
              <a:rPr lang="en-US" dirty="0"/>
              <a:t>verb descriptions on the lines between those </a:t>
            </a:r>
            <a:r>
              <a:rPr lang="en-US" dirty="0" smtClean="0"/>
              <a:t>entities)</a:t>
            </a:r>
          </a:p>
          <a:p>
            <a:pPr marL="1371600" lvl="2" indent="-400050">
              <a:buFont typeface="+mj-lt"/>
              <a:buAutoNum type="romanLcPeriod"/>
            </a:pPr>
            <a:r>
              <a:rPr lang="en-US" dirty="0"/>
              <a:t>Describe multiplicity of Associations</a:t>
            </a:r>
          </a:p>
          <a:p>
            <a:pPr marL="1371600" lvl="2" indent="-400050">
              <a:buFont typeface="+mj-lt"/>
              <a:buAutoNum type="romanLcPeriod"/>
            </a:pPr>
            <a:endParaRPr lang="en-US" dirty="0"/>
          </a:p>
          <a:p>
            <a:pPr marL="1371600" lvl="2" indent="-400050">
              <a:buFont typeface="+mj-lt"/>
              <a:buAutoNum type="romanLcPeriod"/>
            </a:pPr>
            <a:endParaRPr lang="en-US" dirty="0" smtClean="0"/>
          </a:p>
          <a:p>
            <a:pPr marL="1371600" lvl="2" indent="-400050">
              <a:buFont typeface="+mj-lt"/>
              <a:buAutoNum type="romanLcPeriod"/>
            </a:pPr>
            <a:endParaRPr lang="en-US" dirty="0" smtClean="0"/>
          </a:p>
          <a:p>
            <a:pPr marL="1200150" lvl="2">
              <a:buFont typeface="+mj-lt"/>
              <a:buAutoNum type="romanLcPeriod"/>
            </a:pPr>
            <a:endParaRPr lang="en-US" dirty="0" smtClean="0"/>
          </a:p>
          <a:p>
            <a:pPr marL="800100" lvl="1" indent="-342900">
              <a:buFont typeface="+mj-lt"/>
              <a:buAutoNum type="alphaLcPeriod"/>
            </a:pP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2788023"/>
            <a:ext cx="5892800" cy="1981200"/>
          </a:xfrm>
          <a:prstGeom prst="rect">
            <a:avLst/>
          </a:prstGeom>
        </p:spPr>
      </p:pic>
    </p:spTree>
    <p:extLst>
      <p:ext uri="{BB962C8B-B14F-4D97-AF65-F5344CB8AC3E}">
        <p14:creationId xmlns:p14="http://schemas.microsoft.com/office/powerpoint/2010/main" val="42034462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for Designing Static Model</a:t>
            </a:r>
            <a:endParaRPr lang="en-US" dirty="0"/>
          </a:p>
        </p:txBody>
      </p:sp>
      <p:sp>
        <p:nvSpPr>
          <p:cNvPr id="3" name="Content Placeholder 2"/>
          <p:cNvSpPr>
            <a:spLocks noGrp="1"/>
          </p:cNvSpPr>
          <p:nvPr>
            <p:ph idx="1"/>
          </p:nvPr>
        </p:nvSpPr>
        <p:spPr>
          <a:xfrm>
            <a:off x="434010" y="2878868"/>
            <a:ext cx="4084202" cy="4297783"/>
          </a:xfrm>
        </p:spPr>
        <p:txBody>
          <a:bodyPr>
            <a:normAutofit/>
          </a:bodyPr>
          <a:lstStyle/>
          <a:p>
            <a:pPr marL="400050">
              <a:buFont typeface="+mj-lt"/>
              <a:buAutoNum type="arabicPeriod" startAt="3"/>
            </a:pPr>
            <a:r>
              <a:rPr lang="en-US" dirty="0" smtClean="0"/>
              <a:t>From the hardware/software system context class diagram</a:t>
            </a:r>
          </a:p>
          <a:p>
            <a:pPr marL="800100" lvl="1">
              <a:buFont typeface="+mj-lt"/>
              <a:buAutoNum type="alphaLcPeriod"/>
            </a:pPr>
            <a:r>
              <a:rPr lang="en-US" b="1" i="1" dirty="0" smtClean="0"/>
              <a:t>Build the software system context class diagram</a:t>
            </a:r>
          </a:p>
          <a:p>
            <a:pPr marL="1200150" lvl="2">
              <a:buFont typeface="+mj-lt"/>
              <a:buAutoNum type="romanLcPeriod"/>
            </a:pPr>
            <a:r>
              <a:rPr lang="en-US" dirty="0" smtClean="0"/>
              <a:t>Depict the </a:t>
            </a:r>
            <a:r>
              <a:rPr lang="en-US" b="1" u="sng" dirty="0" smtClean="0"/>
              <a:t>software system (only)</a:t>
            </a:r>
            <a:r>
              <a:rPr lang="en-US" b="1" dirty="0" smtClean="0"/>
              <a:t> </a:t>
            </a:r>
            <a:r>
              <a:rPr lang="en-US" dirty="0" smtClean="0"/>
              <a:t>as an aggregate class (i.e., black box)</a:t>
            </a:r>
          </a:p>
          <a:p>
            <a:pPr marL="1200150" lvl="2" indent="-342900">
              <a:buFont typeface="+mj-lt"/>
              <a:buAutoNum type="romanLcPeriod"/>
            </a:pPr>
            <a:r>
              <a:rPr lang="en-US" dirty="0" smtClean="0"/>
              <a:t>Depict </a:t>
            </a:r>
            <a:r>
              <a:rPr lang="en-US" dirty="0"/>
              <a:t>the associations between the actors, physical classes, and software system (verb descriptions on the lines between those </a:t>
            </a:r>
            <a:r>
              <a:rPr lang="en-US" dirty="0" smtClean="0"/>
              <a:t>entities)</a:t>
            </a:r>
            <a:endParaRPr lang="en-US" dirty="0"/>
          </a:p>
          <a:p>
            <a:pPr marL="1200150" lvl="2" indent="-342900">
              <a:buFont typeface="+mj-lt"/>
              <a:buAutoNum type="romanLcPeriod"/>
            </a:pPr>
            <a:r>
              <a:rPr lang="en-US" dirty="0" smtClean="0"/>
              <a:t>Depict the multiplicity </a:t>
            </a:r>
            <a:r>
              <a:rPr lang="en-US" dirty="0"/>
              <a:t>of </a:t>
            </a:r>
            <a:r>
              <a:rPr lang="en-US" dirty="0" smtClean="0"/>
              <a:t>Associations</a:t>
            </a:r>
            <a:endParaRPr lang="en-US" dirty="0"/>
          </a:p>
          <a:p>
            <a:pPr marL="1371600" lvl="2" indent="-400050">
              <a:buFont typeface="+mj-lt"/>
              <a:buAutoNum type="romanLcPeriod"/>
            </a:pPr>
            <a:endParaRPr lang="en-US" dirty="0"/>
          </a:p>
          <a:p>
            <a:pPr marL="1371600" lvl="2" indent="-400050">
              <a:buFont typeface="+mj-lt"/>
              <a:buAutoNum type="romanLcPeriod"/>
            </a:pPr>
            <a:endParaRPr lang="en-US" dirty="0" smtClean="0"/>
          </a:p>
          <a:p>
            <a:pPr marL="1371600" lvl="2" indent="-400050">
              <a:buFont typeface="+mj-lt"/>
              <a:buAutoNum type="romanLcPeriod"/>
            </a:pPr>
            <a:endParaRPr lang="en-US" dirty="0" smtClean="0"/>
          </a:p>
          <a:p>
            <a:pPr marL="1200150" lvl="2">
              <a:buFont typeface="+mj-lt"/>
              <a:buAutoNum type="romanLcPeriod"/>
            </a:pPr>
            <a:endParaRPr lang="en-US" dirty="0" smtClean="0"/>
          </a:p>
          <a:p>
            <a:pPr marL="800100" lvl="1" indent="-342900">
              <a:buFont typeface="+mj-lt"/>
              <a:buAutoNum type="alphaLcPeriod"/>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9894" y="2140323"/>
            <a:ext cx="6845300" cy="4191000"/>
          </a:xfrm>
          <a:prstGeom prst="rect">
            <a:avLst/>
          </a:prstGeom>
        </p:spPr>
      </p:pic>
    </p:spTree>
    <p:extLst>
      <p:ext uri="{BB962C8B-B14F-4D97-AF65-F5344CB8AC3E}">
        <p14:creationId xmlns:p14="http://schemas.microsoft.com/office/powerpoint/2010/main" val="26767146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for Designing Static Model</a:t>
            </a:r>
            <a:endParaRPr lang="en-US" dirty="0"/>
          </a:p>
        </p:txBody>
      </p:sp>
      <p:sp>
        <p:nvSpPr>
          <p:cNvPr id="3" name="Content Placeholder 2"/>
          <p:cNvSpPr>
            <a:spLocks noGrp="1"/>
          </p:cNvSpPr>
          <p:nvPr>
            <p:ph idx="1"/>
          </p:nvPr>
        </p:nvSpPr>
        <p:spPr>
          <a:xfrm>
            <a:off x="460904" y="2556139"/>
            <a:ext cx="6178436" cy="4297783"/>
          </a:xfrm>
        </p:spPr>
        <p:txBody>
          <a:bodyPr>
            <a:normAutofit/>
          </a:bodyPr>
          <a:lstStyle/>
          <a:p>
            <a:pPr marL="400050">
              <a:buFont typeface="+mj-lt"/>
              <a:buAutoNum type="arabicPeriod" startAt="4"/>
            </a:pPr>
            <a:r>
              <a:rPr lang="en-US" b="1" i="1" dirty="0" smtClean="0"/>
              <a:t>Add the external class stereotypes to the system software context class diagram</a:t>
            </a:r>
          </a:p>
          <a:p>
            <a:pPr marL="800100" lvl="1">
              <a:buFont typeface="+mj-lt"/>
              <a:buAutoNum type="alphaLcPeriod"/>
            </a:pPr>
            <a:r>
              <a:rPr lang="en-US" dirty="0" smtClean="0"/>
              <a:t>Use the stereotype classification on page 108 in your text</a:t>
            </a:r>
            <a:endParaRPr lang="en-US" dirty="0"/>
          </a:p>
          <a:p>
            <a:pPr marL="1371600" lvl="2" indent="-400050">
              <a:buFont typeface="+mj-lt"/>
              <a:buAutoNum type="romanLcPeriod"/>
            </a:pPr>
            <a:endParaRPr lang="en-US" dirty="0"/>
          </a:p>
          <a:p>
            <a:pPr marL="1371600" lvl="2" indent="-400050">
              <a:buFont typeface="+mj-lt"/>
              <a:buAutoNum type="romanLcPeriod"/>
            </a:pPr>
            <a:endParaRPr lang="en-US" dirty="0" smtClean="0"/>
          </a:p>
          <a:p>
            <a:pPr marL="1371600" lvl="2" indent="-400050">
              <a:buFont typeface="+mj-lt"/>
              <a:buAutoNum type="romanLcPeriod"/>
            </a:pPr>
            <a:endParaRPr lang="en-US" dirty="0" smtClean="0"/>
          </a:p>
          <a:p>
            <a:pPr marL="1200150" lvl="2">
              <a:buFont typeface="+mj-lt"/>
              <a:buAutoNum type="romanLcPeriod"/>
            </a:pPr>
            <a:endParaRPr lang="en-US" dirty="0" smtClean="0"/>
          </a:p>
          <a:p>
            <a:pPr marL="800100" lvl="1" indent="-342900">
              <a:buFont typeface="+mj-lt"/>
              <a:buAutoNum type="alphaLcPeriod"/>
            </a:pPr>
            <a:endParaRPr lang="en-US" dirty="0"/>
          </a:p>
        </p:txBody>
      </p:sp>
      <p:pic>
        <p:nvPicPr>
          <p:cNvPr id="5" name="Picture 4"/>
          <p:cNvPicPr>
            <a:picLocks noChangeAspect="1"/>
          </p:cNvPicPr>
          <p:nvPr/>
        </p:nvPicPr>
        <p:blipFill rotWithShape="1">
          <a:blip r:embed="rId2"/>
          <a:srcRect l="49440" t="22690" r="10533" b="25951"/>
          <a:stretch/>
        </p:blipFill>
        <p:spPr>
          <a:xfrm>
            <a:off x="6639340" y="2516383"/>
            <a:ext cx="5208104" cy="3756992"/>
          </a:xfrm>
          <a:prstGeom prst="rect">
            <a:avLst/>
          </a:prstGeom>
        </p:spPr>
      </p:pic>
    </p:spTree>
    <p:extLst>
      <p:ext uri="{BB962C8B-B14F-4D97-AF65-F5344CB8AC3E}">
        <p14:creationId xmlns:p14="http://schemas.microsoft.com/office/powerpoint/2010/main" val="33545691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construct Use Cases:</a:t>
            </a:r>
            <a:br>
              <a:rPr lang="en-US" dirty="0" smtClean="0"/>
            </a:br>
            <a:r>
              <a:rPr lang="en-US" dirty="0" smtClean="0"/>
              <a:t>First, identify actors</a:t>
            </a:r>
            <a:endParaRPr lang="en-US" dirty="0"/>
          </a:p>
        </p:txBody>
      </p:sp>
      <p:sp>
        <p:nvSpPr>
          <p:cNvPr id="3" name="Content Placeholder 2"/>
          <p:cNvSpPr>
            <a:spLocks noGrp="1"/>
          </p:cNvSpPr>
          <p:nvPr>
            <p:ph idx="1"/>
          </p:nvPr>
        </p:nvSpPr>
        <p:spPr>
          <a:xfrm>
            <a:off x="598752" y="2505091"/>
            <a:ext cx="5497247" cy="3636511"/>
          </a:xfrm>
        </p:spPr>
        <p:txBody>
          <a:bodyPr/>
          <a:lstStyle/>
          <a:p>
            <a:r>
              <a:rPr lang="en-US" dirty="0" smtClean="0"/>
              <a:t>Who or what will provide input to the system?</a:t>
            </a:r>
          </a:p>
          <a:p>
            <a:r>
              <a:rPr lang="en-US" dirty="0" smtClean="0"/>
              <a:t>Who or what will need output from the system?</a:t>
            </a:r>
          </a:p>
        </p:txBody>
      </p:sp>
      <p:pic>
        <p:nvPicPr>
          <p:cNvPr id="4"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3243" y="2125361"/>
            <a:ext cx="3188861" cy="30094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9617" y="2505091"/>
            <a:ext cx="2964715" cy="3837933"/>
          </a:xfrm>
          <a:prstGeom prst="rect">
            <a:avLst/>
          </a:prstGeom>
        </p:spPr>
      </p:pic>
    </p:spTree>
    <p:extLst>
      <p:ext uri="{BB962C8B-B14F-4D97-AF65-F5344CB8AC3E}">
        <p14:creationId xmlns:p14="http://schemas.microsoft.com/office/powerpoint/2010/main" val="169635274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000" y="1023650"/>
            <a:ext cx="10571998" cy="970450"/>
          </a:xfrm>
        </p:spPr>
        <p:txBody>
          <a:bodyPr/>
          <a:lstStyle/>
          <a:p>
            <a:r>
              <a:rPr lang="en-US" dirty="0" smtClean="0"/>
              <a:t>Participation Activity 4 &amp; Preparation Activity 5: </a:t>
            </a:r>
            <a:br>
              <a:rPr lang="en-US" dirty="0" smtClean="0"/>
            </a:br>
            <a:r>
              <a:rPr lang="en-US" dirty="0" smtClean="0"/>
              <a:t>In-Class Static Modeling Exercise</a:t>
            </a:r>
            <a:endParaRPr lang="en-US" dirty="0"/>
          </a:p>
        </p:txBody>
      </p:sp>
      <p:sp>
        <p:nvSpPr>
          <p:cNvPr id="3" name="Content Placeholder 2"/>
          <p:cNvSpPr>
            <a:spLocks noGrp="1"/>
          </p:cNvSpPr>
          <p:nvPr>
            <p:ph idx="1"/>
          </p:nvPr>
        </p:nvSpPr>
        <p:spPr>
          <a:xfrm>
            <a:off x="457199" y="2211859"/>
            <a:ext cx="11380573" cy="4469371"/>
          </a:xfrm>
        </p:spPr>
        <p:txBody>
          <a:bodyPr>
            <a:normAutofit/>
          </a:bodyPr>
          <a:lstStyle/>
          <a:p>
            <a:r>
              <a:rPr lang="en-US" dirty="0" smtClean="0"/>
              <a:t>Working in the same in-class groups, follow the four step algorithm for creating a software context class diagram with stereotypes for the Shelby County Bill Pay system you’ve been modeling</a:t>
            </a:r>
          </a:p>
          <a:p>
            <a:r>
              <a:rPr lang="en-US" dirty="0" smtClean="0"/>
              <a:t>Upload the group’s conceptual static model and software context class diagram with stereotypes in Canvas</a:t>
            </a:r>
          </a:p>
          <a:p>
            <a:r>
              <a:rPr lang="en-US" dirty="0" smtClean="0"/>
              <a:t>Be sure that at least one member of your group brings copies of the conceptual static model and software context class diagram to class on Tuesday.</a:t>
            </a:r>
          </a:p>
          <a:p>
            <a:r>
              <a:rPr lang="en-US" dirty="0" smtClean="0"/>
              <a:t>Additionally, ensure that at least one member of your group brings the latest version of your group’s use case model (i.e., use case diagram, use case descriptions, and activity diagrams) to class on Tuesday.</a:t>
            </a:r>
          </a:p>
          <a:p>
            <a:r>
              <a:rPr lang="en-US" dirty="0" smtClean="0"/>
              <a:t>On Tuesday, you will peer review each other’s conceptual static models and software context class diagrams with stereotypes</a:t>
            </a:r>
          </a:p>
        </p:txBody>
      </p:sp>
    </p:spTree>
    <p:extLst>
      <p:ext uri="{BB962C8B-B14F-4D97-AF65-F5344CB8AC3E}">
        <p14:creationId xmlns:p14="http://schemas.microsoft.com/office/powerpoint/2010/main" val="26410988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000" y="566456"/>
            <a:ext cx="10571998" cy="970450"/>
          </a:xfrm>
        </p:spPr>
        <p:txBody>
          <a:bodyPr/>
          <a:lstStyle/>
          <a:p>
            <a:r>
              <a:rPr lang="en-US" dirty="0" smtClean="0"/>
              <a:t>Shelby County Bill Pay </a:t>
            </a:r>
            <a:br>
              <a:rPr lang="en-US" dirty="0" smtClean="0"/>
            </a:br>
            <a:r>
              <a:rPr lang="en-US" dirty="0" smtClean="0"/>
              <a:t>Problem Description</a:t>
            </a:r>
            <a:endParaRPr lang="en-US" dirty="0"/>
          </a:p>
        </p:txBody>
      </p:sp>
      <p:sp>
        <p:nvSpPr>
          <p:cNvPr id="3" name="Content Placeholder 2"/>
          <p:cNvSpPr>
            <a:spLocks noGrp="1"/>
          </p:cNvSpPr>
          <p:nvPr>
            <p:ph idx="1"/>
          </p:nvPr>
        </p:nvSpPr>
        <p:spPr>
          <a:xfrm>
            <a:off x="457199" y="2211859"/>
            <a:ext cx="11380573" cy="4469371"/>
          </a:xfrm>
        </p:spPr>
        <p:txBody>
          <a:bodyPr>
            <a:normAutofit/>
          </a:bodyPr>
          <a:lstStyle/>
          <a:p>
            <a:pPr lvl="1"/>
            <a:r>
              <a:rPr lang="en-US" dirty="0" smtClean="0"/>
              <a:t>The website shall allow users to view all of their bills with Shelby County (such as trash bills, water bills property taxes due, and parking tickets).  A bill is expected to be paid on time, but there should be a mechanism to pay a late bill as well.  To pay a bill, the user can choose the method (card, online check, or bank draft), the payment date, and the amount of the bill to pay.  The user can view their current and past bills.  Each evening, the system will interact with an external database that is able to process the daily payment transactions.  This database interacts with the credit card companies and banks directly to process the payments.  </a:t>
            </a:r>
          </a:p>
          <a:p>
            <a:pPr lvl="1"/>
            <a:r>
              <a:rPr lang="en-US" dirty="0" smtClean="0"/>
              <a:t>Before viewing or paying any bills, the user must authenticate with the system by providing their username and password.  If they don’t have these credentials, there will be an option on the homepage to create an account.  Otherwise, once the user successfully logs in, they are able to view all of their bills and select to pay one or more bills.</a:t>
            </a:r>
          </a:p>
        </p:txBody>
      </p:sp>
    </p:spTree>
    <p:extLst>
      <p:ext uri="{BB962C8B-B14F-4D97-AF65-F5344CB8AC3E}">
        <p14:creationId xmlns:p14="http://schemas.microsoft.com/office/powerpoint/2010/main" val="6552081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construct use cases:</a:t>
            </a:r>
            <a:br>
              <a:rPr lang="en-US" dirty="0" smtClean="0"/>
            </a:br>
            <a:r>
              <a:rPr lang="en-US" dirty="0" smtClean="0"/>
              <a:t>Next, identify user goals</a:t>
            </a:r>
            <a:endParaRPr lang="en-US" dirty="0"/>
          </a:p>
        </p:txBody>
      </p:sp>
      <p:sp>
        <p:nvSpPr>
          <p:cNvPr id="3" name="Content Placeholder 2"/>
          <p:cNvSpPr>
            <a:spLocks noGrp="1"/>
          </p:cNvSpPr>
          <p:nvPr>
            <p:ph idx="1"/>
          </p:nvPr>
        </p:nvSpPr>
        <p:spPr>
          <a:xfrm>
            <a:off x="274949" y="1600200"/>
            <a:ext cx="8229600" cy="5257800"/>
          </a:xfrm>
        </p:spPr>
        <p:txBody>
          <a:bodyPr>
            <a:normAutofit/>
          </a:bodyPr>
          <a:lstStyle/>
          <a:p>
            <a:r>
              <a:rPr lang="en-US" dirty="0" smtClean="0">
                <a:latin typeface="Arial" charset="0"/>
              </a:rPr>
              <a:t>User Goals are statements that represent what the users need to accomplish, independent of specific software features</a:t>
            </a:r>
          </a:p>
          <a:p>
            <a:pPr lvl="1"/>
            <a:r>
              <a:rPr lang="en-US" dirty="0" smtClean="0"/>
              <a:t>“Buy a book”</a:t>
            </a:r>
          </a:p>
          <a:p>
            <a:pPr lvl="1"/>
            <a:r>
              <a:rPr lang="en-US" dirty="0" smtClean="0"/>
              <a:t>“Return a book”</a:t>
            </a:r>
          </a:p>
          <a:p>
            <a:pPr lvl="1"/>
            <a:r>
              <a:rPr lang="en-US" dirty="0" smtClean="0"/>
              <a:t>“View order history”</a:t>
            </a:r>
          </a:p>
          <a:p>
            <a:pPr lvl="1"/>
            <a:r>
              <a:rPr lang="en-US" dirty="0" smtClean="0"/>
              <a:t>“Record a log for a </a:t>
            </a:r>
          </a:p>
          <a:p>
            <a:pPr marL="457200" lvl="1" indent="0">
              <a:buNone/>
            </a:pPr>
            <a:r>
              <a:rPr lang="en-US" dirty="0"/>
              <a:t> </a:t>
            </a:r>
            <a:r>
              <a:rPr lang="en-US" dirty="0" smtClean="0"/>
              <a:t>   transaction”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6536" y="2829643"/>
            <a:ext cx="4205968" cy="3657654"/>
          </a:xfrm>
          <a:prstGeom prst="rect">
            <a:avLst/>
          </a:prstGeom>
        </p:spPr>
      </p:pic>
      <p:sp>
        <p:nvSpPr>
          <p:cNvPr id="7" name="TextBox 6"/>
          <p:cNvSpPr txBox="1"/>
          <p:nvPr/>
        </p:nvSpPr>
        <p:spPr>
          <a:xfrm>
            <a:off x="6301946" y="6573794"/>
            <a:ext cx="4201297" cy="246221"/>
          </a:xfrm>
          <a:prstGeom prst="rect">
            <a:avLst/>
          </a:prstGeom>
          <a:noFill/>
        </p:spPr>
        <p:txBody>
          <a:bodyPr wrap="square" rtlCol="0">
            <a:spAutoFit/>
          </a:bodyPr>
          <a:lstStyle/>
          <a:p>
            <a:r>
              <a:rPr lang="en-US" sz="1000" dirty="0"/>
              <a:t>http://</a:t>
            </a:r>
            <a:r>
              <a:rPr lang="en-US" sz="1000" dirty="0" err="1"/>
              <a:t>destineemccaskill.com</a:t>
            </a:r>
            <a:r>
              <a:rPr lang="en-US" sz="1000" dirty="0"/>
              <a:t>/goals/</a:t>
            </a:r>
          </a:p>
        </p:txBody>
      </p:sp>
    </p:spTree>
    <p:extLst>
      <p:ext uri="{BB962C8B-B14F-4D97-AF65-F5344CB8AC3E}">
        <p14:creationId xmlns:p14="http://schemas.microsoft.com/office/powerpoint/2010/main" val="19991857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construct use cases:</a:t>
            </a:r>
            <a:br>
              <a:rPr lang="en-US" dirty="0" smtClean="0"/>
            </a:br>
            <a:r>
              <a:rPr lang="en-US" dirty="0" smtClean="0"/>
              <a:t>Finally, add relationships</a:t>
            </a:r>
            <a:endParaRPr lang="en-US" dirty="0"/>
          </a:p>
        </p:txBody>
      </p:sp>
      <p:sp>
        <p:nvSpPr>
          <p:cNvPr id="3" name="Content Placeholder 2"/>
          <p:cNvSpPr>
            <a:spLocks noGrp="1"/>
          </p:cNvSpPr>
          <p:nvPr>
            <p:ph idx="1"/>
          </p:nvPr>
        </p:nvSpPr>
        <p:spPr>
          <a:xfrm>
            <a:off x="299729" y="534872"/>
            <a:ext cx="10554574" cy="3636511"/>
          </a:xfrm>
        </p:spPr>
        <p:txBody>
          <a:bodyPr/>
          <a:lstStyle/>
          <a:p>
            <a:r>
              <a:rPr lang="en-US" dirty="0" smtClean="0"/>
              <a:t>Three types of relationships for use cases:</a:t>
            </a:r>
            <a:endParaRPr lang="en-US" dirty="0"/>
          </a:p>
        </p:txBody>
      </p:sp>
      <p:pic>
        <p:nvPicPr>
          <p:cNvPr id="8" name="Picture 4" descr="UseCaseExampleTyp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3725" y="2634446"/>
            <a:ext cx="6593151" cy="3858430"/>
          </a:xfrm>
          <a:prstGeom prst="rect">
            <a:avLst/>
          </a:prstGeom>
          <a:solidFill>
            <a:schemeClr val="accent1"/>
          </a:solid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9" name="Text Box 5"/>
          <p:cNvSpPr txBox="1">
            <a:spLocks noChangeArrowheads="1"/>
          </p:cNvSpPr>
          <p:nvPr/>
        </p:nvSpPr>
        <p:spPr bwMode="auto">
          <a:xfrm>
            <a:off x="1981200" y="2853607"/>
            <a:ext cx="16764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50000"/>
              </a:spcBef>
            </a:pPr>
            <a:r>
              <a:rPr lang="en-US" dirty="0"/>
              <a:t>Includes</a:t>
            </a:r>
          </a:p>
        </p:txBody>
      </p:sp>
      <p:sp>
        <p:nvSpPr>
          <p:cNvPr id="10" name="Text Box 7"/>
          <p:cNvSpPr txBox="1">
            <a:spLocks noChangeArrowheads="1"/>
          </p:cNvSpPr>
          <p:nvPr/>
        </p:nvSpPr>
        <p:spPr bwMode="auto">
          <a:xfrm>
            <a:off x="1981200" y="3790560"/>
            <a:ext cx="16764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50000"/>
              </a:spcBef>
            </a:pPr>
            <a:r>
              <a:rPr lang="en-US" dirty="0"/>
              <a:t>Extends</a:t>
            </a:r>
          </a:p>
        </p:txBody>
      </p:sp>
      <p:sp>
        <p:nvSpPr>
          <p:cNvPr id="11" name="Text Box 8"/>
          <p:cNvSpPr txBox="1">
            <a:spLocks noChangeArrowheads="1"/>
          </p:cNvSpPr>
          <p:nvPr/>
        </p:nvSpPr>
        <p:spPr bwMode="auto">
          <a:xfrm>
            <a:off x="1906324" y="5029200"/>
            <a:ext cx="20574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50000"/>
              </a:spcBef>
            </a:pPr>
            <a:r>
              <a:rPr lang="en-US" dirty="0"/>
              <a:t>Generalization</a:t>
            </a:r>
          </a:p>
        </p:txBody>
      </p:sp>
    </p:spTree>
    <p:extLst>
      <p:ext uri="{BB962C8B-B14F-4D97-AF65-F5344CB8AC3E}">
        <p14:creationId xmlns:p14="http://schemas.microsoft.com/office/powerpoint/2010/main" val="12126098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Diagrams</a:t>
            </a:r>
            <a:endParaRPr lang="en-US" dirty="0"/>
          </a:p>
        </p:txBody>
      </p:sp>
      <p:sp>
        <p:nvSpPr>
          <p:cNvPr id="3" name="Content Placeholder 2"/>
          <p:cNvSpPr>
            <a:spLocks noGrp="1"/>
          </p:cNvSpPr>
          <p:nvPr>
            <p:ph idx="1"/>
          </p:nvPr>
        </p:nvSpPr>
        <p:spPr>
          <a:xfrm>
            <a:off x="818712" y="2222287"/>
            <a:ext cx="10554574" cy="4229884"/>
          </a:xfrm>
        </p:spPr>
        <p:txBody>
          <a:bodyPr>
            <a:normAutofit/>
          </a:bodyPr>
          <a:lstStyle/>
          <a:p>
            <a:r>
              <a:rPr lang="en-US" dirty="0" smtClean="0"/>
              <a:t>A UML diagram depicting the flow of control and sequencing among activities</a:t>
            </a:r>
          </a:p>
          <a:p>
            <a:pPr lvl="1"/>
            <a:r>
              <a:rPr lang="en-US" dirty="0" smtClean="0"/>
              <a:t>Shows:</a:t>
            </a:r>
          </a:p>
          <a:p>
            <a:pPr lvl="2"/>
            <a:r>
              <a:rPr lang="en-US" dirty="0" smtClean="0"/>
              <a:t>Sequence of activities</a:t>
            </a:r>
          </a:p>
          <a:p>
            <a:pPr lvl="2"/>
            <a:r>
              <a:rPr lang="en-US" dirty="0" smtClean="0"/>
              <a:t>Decision nodes</a:t>
            </a:r>
          </a:p>
          <a:p>
            <a:pPr lvl="2"/>
            <a:r>
              <a:rPr lang="en-US" dirty="0" smtClean="0"/>
              <a:t>Loops</a:t>
            </a:r>
          </a:p>
          <a:p>
            <a:pPr lvl="2"/>
            <a:r>
              <a:rPr lang="en-US" dirty="0" smtClean="0"/>
              <a:t>Concurrent activities</a:t>
            </a:r>
          </a:p>
          <a:p>
            <a:r>
              <a:rPr lang="en-US" dirty="0" smtClean="0"/>
              <a:t>A use case model can also be described using an activity diagram</a:t>
            </a:r>
          </a:p>
          <a:p>
            <a:pPr lvl="1"/>
            <a:r>
              <a:rPr lang="en-US" dirty="0" smtClean="0"/>
              <a:t>Can be used to represent the sequential steps of a use case including the main sequence and all the alternative sequences</a:t>
            </a:r>
          </a:p>
          <a:p>
            <a:pPr lvl="1"/>
            <a:r>
              <a:rPr lang="en-US" dirty="0" smtClean="0"/>
              <a:t>Provides a more precise description of the use case</a:t>
            </a:r>
          </a:p>
          <a:p>
            <a:pPr lvl="2"/>
            <a:r>
              <a:rPr lang="en-US" dirty="0" smtClean="0"/>
              <a:t>Shows exactly where in the sequence and what the condition is for an alternative sequence to diverge from the main sequence</a:t>
            </a:r>
            <a:endParaRPr lang="en-US" dirty="0"/>
          </a:p>
        </p:txBody>
      </p:sp>
    </p:spTree>
    <p:extLst>
      <p:ext uri="{BB962C8B-B14F-4D97-AF65-F5344CB8AC3E}">
        <p14:creationId xmlns:p14="http://schemas.microsoft.com/office/powerpoint/2010/main" val="8256105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Diagrams: </a:t>
            </a:r>
            <a:br>
              <a:rPr lang="en-US" dirty="0" smtClean="0"/>
            </a:br>
            <a:r>
              <a:rPr lang="en-US" dirty="0" smtClean="0"/>
              <a:t>Make Order Request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910" y="2554921"/>
            <a:ext cx="3584199" cy="3104425"/>
          </a:xfrm>
          <a:prstGeom prst="rect">
            <a:avLst/>
          </a:prstGeom>
        </p:spPr>
      </p:pic>
      <p:grpSp>
        <p:nvGrpSpPr>
          <p:cNvPr id="7" name="Group 6"/>
          <p:cNvGrpSpPr/>
          <p:nvPr/>
        </p:nvGrpSpPr>
        <p:grpSpPr>
          <a:xfrm>
            <a:off x="3949590" y="2160418"/>
            <a:ext cx="4579607" cy="4151876"/>
            <a:chOff x="3812752" y="2026854"/>
            <a:chExt cx="4579607" cy="4151876"/>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2752" y="2026854"/>
              <a:ext cx="4566493" cy="311311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2752" y="5139963"/>
              <a:ext cx="4579607" cy="1038767"/>
            </a:xfrm>
            <a:prstGeom prst="rect">
              <a:avLst/>
            </a:prstGeom>
          </p:spPr>
        </p:pic>
      </p:grpSp>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21428" r="26086"/>
          <a:stretch/>
        </p:blipFill>
        <p:spPr>
          <a:xfrm>
            <a:off x="8794678" y="231431"/>
            <a:ext cx="3047316" cy="6410812"/>
          </a:xfrm>
          <a:prstGeom prst="rect">
            <a:avLst/>
          </a:prstGeom>
        </p:spPr>
      </p:pic>
    </p:spTree>
    <p:extLst>
      <p:ext uri="{BB962C8B-B14F-4D97-AF65-F5344CB8AC3E}">
        <p14:creationId xmlns:p14="http://schemas.microsoft.com/office/powerpoint/2010/main" val="5037772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Participation Activity 2: Activity Diagrams</a:t>
            </a:r>
            <a:endParaRPr lang="en-US" dirty="0"/>
          </a:p>
        </p:txBody>
      </p:sp>
      <p:sp>
        <p:nvSpPr>
          <p:cNvPr id="3" name="Content Placeholder 2"/>
          <p:cNvSpPr>
            <a:spLocks noGrp="1"/>
          </p:cNvSpPr>
          <p:nvPr>
            <p:ph idx="1"/>
          </p:nvPr>
        </p:nvSpPr>
        <p:spPr/>
        <p:txBody>
          <a:bodyPr>
            <a:normAutofit fontScale="92500" lnSpcReduction="10000"/>
          </a:bodyPr>
          <a:lstStyle/>
          <a:p>
            <a:r>
              <a:rPr lang="en-US" dirty="0"/>
              <a:t>Working in the same groups that you were in for Preparation Activity 2b, represent the use case diagram your group created for Preparation Activity 2b as an activity diagram.  Be sure to use activity nodes, decision nodes, arcs to join sequential activity nodes, and loops in your activity diagram.</a:t>
            </a:r>
          </a:p>
          <a:p>
            <a:pPr lvl="1"/>
            <a:r>
              <a:rPr lang="en-US" dirty="0"/>
              <a:t>As you create your activity diagram, you may notice errors or additions that need to be made in your use case diagram and description.  Please correct those errors and make those additions.</a:t>
            </a:r>
          </a:p>
          <a:p>
            <a:r>
              <a:rPr lang="en-US" dirty="0"/>
              <a:t>Upload the following deliverables </a:t>
            </a:r>
            <a:r>
              <a:rPr lang="en-US" dirty="0" smtClean="0"/>
              <a:t>in Canvas:</a:t>
            </a:r>
            <a:endParaRPr lang="en-US" dirty="0"/>
          </a:p>
          <a:p>
            <a:pPr lvl="1"/>
            <a:r>
              <a:rPr lang="en-US" dirty="0"/>
              <a:t>Activity </a:t>
            </a:r>
            <a:r>
              <a:rPr lang="en-US" dirty="0" smtClean="0"/>
              <a:t>diagrams</a:t>
            </a:r>
            <a:endParaRPr lang="en-US" dirty="0"/>
          </a:p>
          <a:p>
            <a:pPr lvl="1"/>
            <a:r>
              <a:rPr lang="en-US" dirty="0"/>
              <a:t>Updated Use case </a:t>
            </a:r>
            <a:r>
              <a:rPr lang="en-US" dirty="0" smtClean="0"/>
              <a:t>diagram</a:t>
            </a:r>
            <a:endParaRPr lang="en-US" dirty="0"/>
          </a:p>
          <a:p>
            <a:pPr lvl="1"/>
            <a:r>
              <a:rPr lang="en-US" dirty="0"/>
              <a:t>Updated use case </a:t>
            </a:r>
            <a:r>
              <a:rPr lang="en-US" dirty="0" smtClean="0"/>
              <a:t>descriptions</a:t>
            </a:r>
          </a:p>
          <a:p>
            <a:r>
              <a:rPr lang="en-US" dirty="0" smtClean="0"/>
              <a:t>Print out your updated use case diagram, updated use case descriptions, and activity diagrams and bring them with you to class on Tuesday, February 2</a:t>
            </a:r>
            <a:r>
              <a:rPr lang="en-US" baseline="30000" dirty="0" smtClean="0"/>
              <a:t>nd</a:t>
            </a:r>
            <a:endParaRPr lang="en-US" dirty="0" smtClean="0"/>
          </a:p>
        </p:txBody>
      </p:sp>
    </p:spTree>
    <p:extLst>
      <p:ext uri="{BB962C8B-B14F-4D97-AF65-F5344CB8AC3E}">
        <p14:creationId xmlns:p14="http://schemas.microsoft.com/office/powerpoint/2010/main" val="11710700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Participation Activity 3: Peer Review</a:t>
            </a:r>
            <a:endParaRPr lang="en-US" dirty="0"/>
          </a:p>
        </p:txBody>
      </p:sp>
      <p:sp>
        <p:nvSpPr>
          <p:cNvPr id="3" name="Content Placeholder 2"/>
          <p:cNvSpPr>
            <a:spLocks noGrp="1"/>
          </p:cNvSpPr>
          <p:nvPr>
            <p:ph idx="1"/>
          </p:nvPr>
        </p:nvSpPr>
        <p:spPr>
          <a:xfrm>
            <a:off x="818712" y="2222287"/>
            <a:ext cx="10554574" cy="4123922"/>
          </a:xfrm>
        </p:spPr>
        <p:txBody>
          <a:bodyPr>
            <a:normAutofit fontScale="92500" lnSpcReduction="10000"/>
          </a:bodyPr>
          <a:lstStyle/>
          <a:p>
            <a:r>
              <a:rPr lang="en-US" dirty="0"/>
              <a:t>During this activity, you will exchange your use case model deliverables (described in Participation Activity 2/Preparation Activity 3) with another group in the class, and you will give each other feedback.</a:t>
            </a:r>
          </a:p>
          <a:p>
            <a:r>
              <a:rPr lang="en-US" dirty="0"/>
              <a:t>In particular, you should assess whether:</a:t>
            </a:r>
          </a:p>
          <a:p>
            <a:pPr lvl="1"/>
            <a:r>
              <a:rPr lang="en-US" dirty="0"/>
              <a:t>the actors identified in the use case diagram are appropriate and whether they are named, and identified as primary or secondary</a:t>
            </a:r>
          </a:p>
          <a:p>
            <a:pPr lvl="1"/>
            <a:r>
              <a:rPr lang="en-US" dirty="0"/>
              <a:t>the use cases are complete and enclosed within a system box</a:t>
            </a:r>
          </a:p>
          <a:p>
            <a:pPr lvl="1"/>
            <a:r>
              <a:rPr lang="en-US" dirty="0"/>
              <a:t>the relationships between the use cases are complete and correctly depicted in the use case diagram</a:t>
            </a:r>
          </a:p>
          <a:p>
            <a:pPr lvl="1"/>
            <a:r>
              <a:rPr lang="en-US" dirty="0"/>
              <a:t>a use case description exists for each use case in the use case diagram</a:t>
            </a:r>
          </a:p>
          <a:p>
            <a:pPr lvl="1"/>
            <a:r>
              <a:rPr lang="en-US" dirty="0"/>
              <a:t>the use case description follows the template and is complete</a:t>
            </a:r>
          </a:p>
          <a:p>
            <a:pPr lvl="1"/>
            <a:r>
              <a:rPr lang="en-US" dirty="0"/>
              <a:t>an activity diagram exists for each use case in the use case diagram</a:t>
            </a:r>
          </a:p>
          <a:p>
            <a:pPr lvl="1"/>
            <a:r>
              <a:rPr lang="en-US" dirty="0"/>
              <a:t>the activity diagram aligns with the use case description in terms of flow (both main flow and alternative flows</a:t>
            </a:r>
            <a:r>
              <a:rPr lang="en-US" dirty="0" smtClean="0"/>
              <a:t>)</a:t>
            </a:r>
            <a:endParaRPr lang="en-US" dirty="0"/>
          </a:p>
        </p:txBody>
      </p:sp>
    </p:spTree>
    <p:extLst>
      <p:ext uri="{BB962C8B-B14F-4D97-AF65-F5344CB8AC3E}">
        <p14:creationId xmlns:p14="http://schemas.microsoft.com/office/powerpoint/2010/main" val="30760698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Quotable</Template>
  <TotalTime>850</TotalTime>
  <Words>1885</Words>
  <Application>Microsoft Office PowerPoint</Application>
  <PresentationFormat>Widescreen</PresentationFormat>
  <Paragraphs>237</Paragraphs>
  <Slides>31</Slides>
  <Notes>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39" baseType="lpstr">
      <vt:lpstr>ＭＳ Ｐゴシック</vt:lpstr>
      <vt:lpstr>Arial</vt:lpstr>
      <vt:lpstr>Calibri</vt:lpstr>
      <vt:lpstr>Century Gothic</vt:lpstr>
      <vt:lpstr>Times New Roman</vt:lpstr>
      <vt:lpstr>Wingdings 2</vt:lpstr>
      <vt:lpstr>Quotable</vt:lpstr>
      <vt:lpstr>Clip</vt:lpstr>
      <vt:lpstr> Static Modeling: Problem Domain &amp; System Context</vt:lpstr>
      <vt:lpstr>Quick Check-In</vt:lpstr>
      <vt:lpstr>How to construct Use Cases: First, identify actors</vt:lpstr>
      <vt:lpstr>How to construct use cases: Next, identify user goals</vt:lpstr>
      <vt:lpstr>How to construct use cases: Finally, add relationships</vt:lpstr>
      <vt:lpstr>Activity Diagrams</vt:lpstr>
      <vt:lpstr>Activity Diagrams:  Make Order Request</vt:lpstr>
      <vt:lpstr>Participation Activity 2: Activity Diagrams</vt:lpstr>
      <vt:lpstr>Participation Activity 3: Peer Review</vt:lpstr>
      <vt:lpstr>COMET Use Case Based Software Life Cycle Model</vt:lpstr>
      <vt:lpstr>COMET Use Case Based Software Life Cycle Model</vt:lpstr>
      <vt:lpstr>Static Modeling</vt:lpstr>
      <vt:lpstr>Static Modeling</vt:lpstr>
      <vt:lpstr>Design Concepts – Objects and Classes</vt:lpstr>
      <vt:lpstr>Associations</vt:lpstr>
      <vt:lpstr>Associations</vt:lpstr>
      <vt:lpstr>Associations</vt:lpstr>
      <vt:lpstr>Association Class</vt:lpstr>
      <vt:lpstr>Composition/Aggregation Hierarchy</vt:lpstr>
      <vt:lpstr>Composition/Aggregation Hierarchy</vt:lpstr>
      <vt:lpstr>Generalization / Specialization Hierarchy</vt:lpstr>
      <vt:lpstr>Static Modeling of Problem Domain</vt:lpstr>
      <vt:lpstr>Software System Context Class Diagram</vt:lpstr>
      <vt:lpstr>Associations on Software System Context Class Diagram</vt:lpstr>
      <vt:lpstr>Steps for Designing Static Model</vt:lpstr>
      <vt:lpstr>Steps for Designing Static Model</vt:lpstr>
      <vt:lpstr>Steps for Designing Static Model</vt:lpstr>
      <vt:lpstr>Steps for Designing Static Model</vt:lpstr>
      <vt:lpstr>Steps for Designing Static Model</vt:lpstr>
      <vt:lpstr>Participation Activity 4 &amp; Preparation Activity 5:  In-Class Static Modeling Exercise</vt:lpstr>
      <vt:lpstr>Shelby County Bill Pay  Problem Description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Life Cycle Models</dc:title>
  <dc:creator>Jakita Thomas</dc:creator>
  <cp:lastModifiedBy>Jakita Thomas</cp:lastModifiedBy>
  <cp:revision>66</cp:revision>
  <dcterms:created xsi:type="dcterms:W3CDTF">2017-01-19T18:24:17Z</dcterms:created>
  <dcterms:modified xsi:type="dcterms:W3CDTF">2017-02-09T21:18:25Z</dcterms:modified>
</cp:coreProperties>
</file>